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8803600" cy="51206400"/>
  <p:notesSz cx="6715125" cy="9239250"/>
  <p:defaultTextStyle>
    <a:defPPr>
      <a:defRPr lang="en-US"/>
    </a:defPPr>
    <a:lvl1pPr algn="l" rtl="0" eaLnBrk="0" fontAlgn="base" hangingPunct="0">
      <a:spcBef>
        <a:spcPct val="0"/>
      </a:spcBef>
      <a:spcAft>
        <a:spcPct val="0"/>
      </a:spcAft>
      <a:defRPr sz="6400" kern="1200">
        <a:solidFill>
          <a:schemeClr val="tx1"/>
        </a:solidFill>
        <a:latin typeface="Arial" panose="020B0604020202020204" pitchFamily="34" charset="0"/>
        <a:ea typeface="+mn-ea"/>
        <a:cs typeface="Arial" panose="020B0604020202020204" pitchFamily="34" charset="0"/>
      </a:defRPr>
    </a:lvl1pPr>
    <a:lvl2pPr marL="430213" indent="26988" algn="l" rtl="0" eaLnBrk="0" fontAlgn="base" hangingPunct="0">
      <a:spcBef>
        <a:spcPct val="0"/>
      </a:spcBef>
      <a:spcAft>
        <a:spcPct val="0"/>
      </a:spcAft>
      <a:defRPr sz="6400" kern="1200">
        <a:solidFill>
          <a:schemeClr val="tx1"/>
        </a:solidFill>
        <a:latin typeface="Arial" panose="020B0604020202020204" pitchFamily="34" charset="0"/>
        <a:ea typeface="+mn-ea"/>
        <a:cs typeface="Arial" panose="020B0604020202020204" pitchFamily="34" charset="0"/>
      </a:defRPr>
    </a:lvl2pPr>
    <a:lvl3pPr marL="860425" indent="53975" algn="l" rtl="0" eaLnBrk="0" fontAlgn="base" hangingPunct="0">
      <a:spcBef>
        <a:spcPct val="0"/>
      </a:spcBef>
      <a:spcAft>
        <a:spcPct val="0"/>
      </a:spcAft>
      <a:defRPr sz="6400" kern="1200">
        <a:solidFill>
          <a:schemeClr val="tx1"/>
        </a:solidFill>
        <a:latin typeface="Arial" panose="020B0604020202020204" pitchFamily="34" charset="0"/>
        <a:ea typeface="+mn-ea"/>
        <a:cs typeface="Arial" panose="020B0604020202020204" pitchFamily="34" charset="0"/>
      </a:defRPr>
    </a:lvl3pPr>
    <a:lvl4pPr marL="1290638" indent="80963" algn="l" rtl="0" eaLnBrk="0" fontAlgn="base" hangingPunct="0">
      <a:spcBef>
        <a:spcPct val="0"/>
      </a:spcBef>
      <a:spcAft>
        <a:spcPct val="0"/>
      </a:spcAft>
      <a:defRPr sz="6400" kern="1200">
        <a:solidFill>
          <a:schemeClr val="tx1"/>
        </a:solidFill>
        <a:latin typeface="Arial" panose="020B0604020202020204" pitchFamily="34" charset="0"/>
        <a:ea typeface="+mn-ea"/>
        <a:cs typeface="Arial" panose="020B0604020202020204" pitchFamily="34" charset="0"/>
      </a:defRPr>
    </a:lvl4pPr>
    <a:lvl5pPr marL="1720850" indent="107950" algn="l" rtl="0" eaLnBrk="0" fontAlgn="base" hangingPunct="0">
      <a:spcBef>
        <a:spcPct val="0"/>
      </a:spcBef>
      <a:spcAft>
        <a:spcPct val="0"/>
      </a:spcAft>
      <a:defRPr sz="6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6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6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6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6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524">
          <p15:clr>
            <a:srgbClr val="A4A3A4"/>
          </p15:clr>
        </p15:guide>
        <p15:guide id="2" orient="horz" pos="31415">
          <p15:clr>
            <a:srgbClr val="A4A3A4"/>
          </p15:clr>
        </p15:guide>
        <p15:guide id="3" orient="horz" pos="3340">
          <p15:clr>
            <a:srgbClr val="A4A3A4"/>
          </p15:clr>
        </p15:guide>
        <p15:guide id="4" pos="9072">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E7759C-74A4-17C8-530B-F7B09F940A02}" name="CliCon" initials="EG" userId="CliCo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A5CE"/>
    <a:srgbClr val="3FADFF"/>
    <a:srgbClr val="2C78B6"/>
    <a:srgbClr val="1E517C"/>
    <a:srgbClr val="002164"/>
    <a:srgbClr val="003399"/>
    <a:srgbClr val="E5164A"/>
    <a:srgbClr val="B2102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8" autoAdjust="0"/>
    <p:restoredTop sz="94660"/>
  </p:normalViewPr>
  <p:slideViewPr>
    <p:cSldViewPr snapToGrid="0" showGuides="1">
      <p:cViewPr>
        <p:scale>
          <a:sx n="50" d="100"/>
          <a:sy n="50" d="100"/>
        </p:scale>
        <p:origin x="-1363" y="-7834"/>
      </p:cViewPr>
      <p:guideLst>
        <p:guide orient="horz" pos="7524"/>
        <p:guide orient="horz" pos="31415"/>
        <p:guide orient="horz" pos="3340"/>
        <p:guide pos="907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2407278205325"/>
          <c:y val="7.0650411265564136E-2"/>
          <c:w val="0.83070806859102486"/>
          <c:h val="0.65955284675497083"/>
        </c:manualLayout>
      </c:layout>
      <c:barChart>
        <c:barDir val="col"/>
        <c:grouping val="clustered"/>
        <c:varyColors val="0"/>
        <c:ser>
          <c:idx val="0"/>
          <c:order val="0"/>
          <c:tx>
            <c:strRef>
              <c:f>Foglio1!$A$3</c:f>
              <c:strCache>
                <c:ptCount val="1"/>
                <c:pt idx="0">
                  <c:v>Aderenza &lt;80% </c:v>
                </c:pt>
              </c:strCache>
            </c:strRef>
          </c:tx>
          <c:spPr>
            <a:solidFill>
              <a:srgbClr val="FF0000"/>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Foglio1!$B$2:$E$2</c:f>
              <c:strCache>
                <c:ptCount val="4"/>
                <c:pt idx="0">
                  <c:v>Età &lt;35</c:v>
                </c:pt>
                <c:pt idx="1">
                  <c:v>Età 35-50</c:v>
                </c:pt>
                <c:pt idx="2">
                  <c:v>Età 51-65 </c:v>
                </c:pt>
                <c:pt idx="3">
                  <c:v>Età &gt;65</c:v>
                </c:pt>
              </c:strCache>
            </c:strRef>
          </c:cat>
          <c:val>
            <c:numRef>
              <c:f>Foglio1!$B$3:$E$3</c:f>
              <c:numCache>
                <c:formatCode>General</c:formatCode>
                <c:ptCount val="4"/>
                <c:pt idx="0">
                  <c:v>11.1</c:v>
                </c:pt>
                <c:pt idx="1">
                  <c:v>9.5</c:v>
                </c:pt>
                <c:pt idx="2">
                  <c:v>7</c:v>
                </c:pt>
              </c:numCache>
            </c:numRef>
          </c:val>
          <c:extLst>
            <c:ext xmlns:c16="http://schemas.microsoft.com/office/drawing/2014/chart" uri="{C3380CC4-5D6E-409C-BE32-E72D297353CC}">
              <c16:uniqueId val="{00000000-1536-48B6-8676-EABE77D03A42}"/>
            </c:ext>
          </c:extLst>
        </c:ser>
        <c:ser>
          <c:idx val="1"/>
          <c:order val="1"/>
          <c:tx>
            <c:strRef>
              <c:f>Foglio1!$A$4</c:f>
              <c:strCache>
                <c:ptCount val="1"/>
                <c:pt idx="0">
                  <c:v>Aderenza 81-95% </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Foglio1!$B$2:$E$2</c:f>
              <c:strCache>
                <c:ptCount val="4"/>
                <c:pt idx="0">
                  <c:v>Età &lt;35</c:v>
                </c:pt>
                <c:pt idx="1">
                  <c:v>Età 35-50</c:v>
                </c:pt>
                <c:pt idx="2">
                  <c:v>Età 51-65 </c:v>
                </c:pt>
                <c:pt idx="3">
                  <c:v>Età &gt;65</c:v>
                </c:pt>
              </c:strCache>
            </c:strRef>
          </c:cat>
          <c:val>
            <c:numRef>
              <c:f>Foglio1!$B$4:$E$4</c:f>
              <c:numCache>
                <c:formatCode>General</c:formatCode>
                <c:ptCount val="4"/>
                <c:pt idx="0">
                  <c:v>22.9</c:v>
                </c:pt>
                <c:pt idx="1">
                  <c:v>21.4</c:v>
                </c:pt>
                <c:pt idx="2">
                  <c:v>21.9</c:v>
                </c:pt>
              </c:numCache>
            </c:numRef>
          </c:val>
          <c:extLst>
            <c:ext xmlns:c16="http://schemas.microsoft.com/office/drawing/2014/chart" uri="{C3380CC4-5D6E-409C-BE32-E72D297353CC}">
              <c16:uniqueId val="{00000001-1536-48B6-8676-EABE77D03A42}"/>
            </c:ext>
          </c:extLst>
        </c:ser>
        <c:ser>
          <c:idx val="2"/>
          <c:order val="2"/>
          <c:tx>
            <c:strRef>
              <c:f>Foglio1!$A$5</c:f>
              <c:strCache>
                <c:ptCount val="1"/>
                <c:pt idx="0">
                  <c:v>Aderenza &gt;95% </c:v>
                </c:pt>
              </c:strCache>
            </c:strRef>
          </c:tx>
          <c:spPr>
            <a:solidFill>
              <a:srgbClr val="92D050"/>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Foglio1!$B$2:$E$2</c:f>
              <c:strCache>
                <c:ptCount val="4"/>
                <c:pt idx="0">
                  <c:v>Età &lt;35</c:v>
                </c:pt>
                <c:pt idx="1">
                  <c:v>Età 35-50</c:v>
                </c:pt>
                <c:pt idx="2">
                  <c:v>Età 51-65 </c:v>
                </c:pt>
                <c:pt idx="3">
                  <c:v>Età &gt;65</c:v>
                </c:pt>
              </c:strCache>
            </c:strRef>
          </c:cat>
          <c:val>
            <c:numRef>
              <c:f>Foglio1!$B$5:$E$5</c:f>
              <c:numCache>
                <c:formatCode>General</c:formatCode>
                <c:ptCount val="4"/>
                <c:pt idx="0">
                  <c:v>66</c:v>
                </c:pt>
                <c:pt idx="1">
                  <c:v>69.099999999999994</c:v>
                </c:pt>
                <c:pt idx="2">
                  <c:v>71.099999999999994</c:v>
                </c:pt>
                <c:pt idx="3">
                  <c:v>87.5</c:v>
                </c:pt>
              </c:numCache>
            </c:numRef>
          </c:val>
          <c:extLst>
            <c:ext xmlns:c16="http://schemas.microsoft.com/office/drawing/2014/chart" uri="{C3380CC4-5D6E-409C-BE32-E72D297353CC}">
              <c16:uniqueId val="{00000006-1536-48B6-8676-EABE77D03A42}"/>
            </c:ext>
          </c:extLst>
        </c:ser>
        <c:dLbls>
          <c:dLblPos val="outEnd"/>
          <c:showLegendKey val="0"/>
          <c:showVal val="1"/>
          <c:showCatName val="0"/>
          <c:showSerName val="0"/>
          <c:showPercent val="0"/>
          <c:showBubbleSize val="0"/>
        </c:dLbls>
        <c:gapWidth val="200"/>
        <c:overlap val="-6"/>
        <c:axId val="66908544"/>
        <c:axId val="66910080"/>
      </c:barChart>
      <c:catAx>
        <c:axId val="66908544"/>
        <c:scaling>
          <c:orientation val="minMax"/>
        </c:scaling>
        <c:delete val="0"/>
        <c:axPos val="b"/>
        <c:numFmt formatCode="#,##0\ &quot;€&quot;"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it-IT"/>
          </a:p>
        </c:txPr>
        <c:crossAx val="66910080"/>
        <c:crosses val="autoZero"/>
        <c:auto val="1"/>
        <c:lblAlgn val="ctr"/>
        <c:lblOffset val="100"/>
        <c:noMultiLvlLbl val="0"/>
      </c:catAx>
      <c:valAx>
        <c:axId val="66910080"/>
        <c:scaling>
          <c:orientation val="minMax"/>
          <c:max val="100"/>
          <c:min val="0"/>
        </c:scaling>
        <c:delete val="0"/>
        <c:axPos val="l"/>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GB" sz="2400" dirty="0"/>
                  <a:t>% </a:t>
                </a:r>
                <a:r>
                  <a:rPr lang="en-GB" sz="2400" dirty="0" err="1"/>
                  <a:t>pazienti</a:t>
                </a:r>
                <a:endParaRPr lang="en-GB" sz="2400" dirty="0"/>
              </a:p>
            </c:rich>
          </c:tx>
          <c:layout>
            <c:manualLayout>
              <c:xMode val="edge"/>
              <c:yMode val="edge"/>
              <c:x val="6.3332782345681959E-2"/>
              <c:y val="0.23441732235388524"/>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it-IT"/>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it-IT"/>
          </a:p>
        </c:txPr>
        <c:crossAx val="66908544"/>
        <c:crosses val="autoZero"/>
        <c:crossBetween val="between"/>
        <c:majorUnit val="20"/>
      </c:valAx>
      <c:spPr>
        <a:noFill/>
        <a:ln w="25400">
          <a:noFill/>
        </a:ln>
        <a:effectLst/>
      </c:spPr>
    </c:plotArea>
    <c:legend>
      <c:legendPos val="r"/>
      <c:layout>
        <c:manualLayout>
          <c:xMode val="edge"/>
          <c:yMode val="edge"/>
          <c:x val="9.8768894698188225E-2"/>
          <c:y val="0.81754625731262143"/>
          <c:w val="0.88577476932318921"/>
          <c:h val="8.1779029541592885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55893719806761"/>
          <c:y val="2.4896382348564672E-2"/>
          <c:w val="0.87416010638041641"/>
          <c:h val="0.87679975899316531"/>
        </c:manualLayout>
      </c:layout>
      <c:barChart>
        <c:barDir val="col"/>
        <c:grouping val="clustered"/>
        <c:varyColors val="0"/>
        <c:ser>
          <c:idx val="0"/>
          <c:order val="0"/>
          <c:tx>
            <c:strRef>
              <c:f>Foglio1!$A$3</c:f>
              <c:strCache>
                <c:ptCount val="1"/>
                <c:pt idx="0">
                  <c:v>Aderenza &lt;80% </c:v>
                </c:pt>
              </c:strCache>
            </c:strRef>
          </c:tx>
          <c:spPr>
            <a:solidFill>
              <a:srgbClr val="00A5CE"/>
            </a:solidFill>
            <a:ln>
              <a:noFill/>
            </a:ln>
            <a:effectLst/>
          </c:spPr>
          <c:invertIfNegative val="0"/>
          <c:dPt>
            <c:idx val="0"/>
            <c:invertIfNegative val="0"/>
            <c:bubble3D val="0"/>
            <c:extLst>
              <c:ext xmlns:c16="http://schemas.microsoft.com/office/drawing/2014/chart" uri="{C3380CC4-5D6E-409C-BE32-E72D297353CC}">
                <c16:uniqueId val="{00000000-2737-4429-9248-E5CA8A876DF3}"/>
              </c:ext>
            </c:extLst>
          </c:dPt>
          <c:dPt>
            <c:idx val="2"/>
            <c:invertIfNegative val="0"/>
            <c:bubble3D val="0"/>
            <c:extLst>
              <c:ext xmlns:c16="http://schemas.microsoft.com/office/drawing/2014/chart" uri="{C3380CC4-5D6E-409C-BE32-E72D297353CC}">
                <c16:uniqueId val="{00000001-2737-4429-9248-E5CA8A876DF3}"/>
              </c:ext>
            </c:extLst>
          </c:dPt>
          <c:dPt>
            <c:idx val="3"/>
            <c:invertIfNegative val="0"/>
            <c:bubble3D val="0"/>
            <c:extLst>
              <c:ext xmlns:c16="http://schemas.microsoft.com/office/drawing/2014/chart" uri="{C3380CC4-5D6E-409C-BE32-E72D297353CC}">
                <c16:uniqueId val="{00000002-2737-4429-9248-E5CA8A876DF3}"/>
              </c:ext>
            </c:extLst>
          </c:dPt>
          <c:dPt>
            <c:idx val="4"/>
            <c:invertIfNegative val="0"/>
            <c:bubble3D val="0"/>
            <c:extLst>
              <c:ext xmlns:c16="http://schemas.microsoft.com/office/drawing/2014/chart" uri="{C3380CC4-5D6E-409C-BE32-E72D297353CC}">
                <c16:uniqueId val="{00000003-2737-4429-9248-E5CA8A876DF3}"/>
              </c:ext>
            </c:extLst>
          </c:dPt>
          <c:dPt>
            <c:idx val="5"/>
            <c:invertIfNegative val="0"/>
            <c:bubble3D val="0"/>
            <c:extLst>
              <c:ext xmlns:c16="http://schemas.microsoft.com/office/drawing/2014/chart" uri="{C3380CC4-5D6E-409C-BE32-E72D297353CC}">
                <c16:uniqueId val="{00000004-2737-4429-9248-E5CA8A876DF3}"/>
              </c:ext>
            </c:extLst>
          </c:dPt>
          <c:dLbls>
            <c:dLbl>
              <c:idx val="0"/>
              <c:layout>
                <c:manualLayout>
                  <c:x val="-6.135265700483091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737-4429-9248-E5CA8A876DF3}"/>
                </c:ext>
              </c:extLst>
            </c:dLbl>
            <c:dLbl>
              <c:idx val="5"/>
              <c:layout>
                <c:manualLayout>
                  <c:x val="-5.1127214170692435E-3"/>
                  <c:y val="-4.8185678289490683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737-4429-9248-E5CA8A876DF3}"/>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Foglio1!$B$2:$G$2</c:f>
              <c:strCache>
                <c:ptCount val="6"/>
                <c:pt idx="0">
                  <c:v>ART</c:v>
                </c:pt>
                <c:pt idx="1">
                  <c:v>Ricoveri da HIV </c:v>
                </c:pt>
                <c:pt idx="2">
                  <c:v>Altri farmaci</c:v>
                </c:pt>
                <c:pt idx="3">
                  <c:v>Altri ricoveri</c:v>
                </c:pt>
                <c:pt idx="4">
                  <c:v>Test/Visite</c:v>
                </c:pt>
                <c:pt idx="5">
                  <c:v>TOTALE</c:v>
                </c:pt>
              </c:strCache>
            </c:strRef>
          </c:cat>
          <c:val>
            <c:numRef>
              <c:f>Foglio1!$B$3:$G$3</c:f>
              <c:numCache>
                <c:formatCode>#,##0</c:formatCode>
                <c:ptCount val="6"/>
                <c:pt idx="0">
                  <c:v>5807.6</c:v>
                </c:pt>
                <c:pt idx="1">
                  <c:v>787.1</c:v>
                </c:pt>
                <c:pt idx="2">
                  <c:v>674.4</c:v>
                </c:pt>
                <c:pt idx="3">
                  <c:v>454.1</c:v>
                </c:pt>
                <c:pt idx="4">
                  <c:v>673.6</c:v>
                </c:pt>
                <c:pt idx="5">
                  <c:v>8396.8000000000011</c:v>
                </c:pt>
              </c:numCache>
            </c:numRef>
          </c:val>
          <c:extLst>
            <c:ext xmlns:c16="http://schemas.microsoft.com/office/drawing/2014/chart" uri="{C3380CC4-5D6E-409C-BE32-E72D297353CC}">
              <c16:uniqueId val="{00000005-2737-4429-9248-E5CA8A876DF3}"/>
            </c:ext>
          </c:extLst>
        </c:ser>
        <c:ser>
          <c:idx val="1"/>
          <c:order val="1"/>
          <c:tx>
            <c:strRef>
              <c:f>Foglio1!$A$4</c:f>
              <c:strCache>
                <c:ptCount val="1"/>
                <c:pt idx="0">
                  <c:v>Aderenza 81-95% </c:v>
                </c:pt>
              </c:strCache>
            </c:strRef>
          </c:tx>
          <c:spPr>
            <a:solidFill>
              <a:schemeClr val="accent5">
                <a:lumMod val="75000"/>
              </a:schemeClr>
            </a:solidFill>
            <a:ln>
              <a:noFill/>
            </a:ln>
            <a:effectLst/>
          </c:spPr>
          <c:invertIfNegative val="0"/>
          <c:dPt>
            <c:idx val="0"/>
            <c:invertIfNegative val="0"/>
            <c:bubble3D val="0"/>
            <c:extLst>
              <c:ext xmlns:c16="http://schemas.microsoft.com/office/drawing/2014/chart" uri="{C3380CC4-5D6E-409C-BE32-E72D297353CC}">
                <c16:uniqueId val="{00000006-2737-4429-9248-E5CA8A876DF3}"/>
              </c:ext>
            </c:extLst>
          </c:dPt>
          <c:dLbls>
            <c:dLbl>
              <c:idx val="0"/>
              <c:layout>
                <c:manualLayout>
                  <c:x val="-1.294368866929538E-2"/>
                  <c:y val="-8.456100299559017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737-4429-9248-E5CA8A876DF3}"/>
                </c:ext>
              </c:extLst>
            </c:dLbl>
            <c:dLbl>
              <c:idx val="2"/>
              <c:layout>
                <c:manualLayout>
                  <c:x val="-1.0225442834138486E-3"/>
                  <c:y val="-1.577004052403710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737-4429-9248-E5CA8A876DF3}"/>
                </c:ext>
              </c:extLst>
            </c:dLbl>
            <c:dLbl>
              <c:idx val="5"/>
              <c:layout>
                <c:manualLayout>
                  <c:x val="-1.1247987117552484E-2"/>
                  <c:y val="5.25668017467904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737-4429-9248-E5CA8A876DF3}"/>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Foglio1!$B$2:$G$2</c:f>
              <c:strCache>
                <c:ptCount val="6"/>
                <c:pt idx="0">
                  <c:v>ART</c:v>
                </c:pt>
                <c:pt idx="1">
                  <c:v>Ricoveri da HIV </c:v>
                </c:pt>
                <c:pt idx="2">
                  <c:v>Altri farmaci</c:v>
                </c:pt>
                <c:pt idx="3">
                  <c:v>Altri ricoveri</c:v>
                </c:pt>
                <c:pt idx="4">
                  <c:v>Test/Visite</c:v>
                </c:pt>
                <c:pt idx="5">
                  <c:v>TOTALE</c:v>
                </c:pt>
              </c:strCache>
            </c:strRef>
          </c:cat>
          <c:val>
            <c:numRef>
              <c:f>Foglio1!$B$4:$G$4</c:f>
              <c:numCache>
                <c:formatCode>#,##0</c:formatCode>
                <c:ptCount val="6"/>
                <c:pt idx="0">
                  <c:v>8307.6</c:v>
                </c:pt>
                <c:pt idx="1">
                  <c:v>156.1</c:v>
                </c:pt>
                <c:pt idx="2">
                  <c:v>1216.7</c:v>
                </c:pt>
                <c:pt idx="3">
                  <c:v>642.4</c:v>
                </c:pt>
                <c:pt idx="4">
                  <c:v>753.1</c:v>
                </c:pt>
                <c:pt idx="5">
                  <c:v>11075.900000000001</c:v>
                </c:pt>
              </c:numCache>
            </c:numRef>
          </c:val>
          <c:extLst>
            <c:ext xmlns:c16="http://schemas.microsoft.com/office/drawing/2014/chart" uri="{C3380CC4-5D6E-409C-BE32-E72D297353CC}">
              <c16:uniqueId val="{00000009-2737-4429-9248-E5CA8A876DF3}"/>
            </c:ext>
          </c:extLst>
        </c:ser>
        <c:ser>
          <c:idx val="2"/>
          <c:order val="2"/>
          <c:tx>
            <c:strRef>
              <c:f>Foglio1!$A$5</c:f>
              <c:strCache>
                <c:ptCount val="1"/>
                <c:pt idx="0">
                  <c:v>Aderenza &gt;95% </c:v>
                </c:pt>
              </c:strCache>
            </c:strRef>
          </c:tx>
          <c:spPr>
            <a:solidFill>
              <a:schemeClr val="accent5">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Foglio1!$B$2:$G$2</c:f>
              <c:strCache>
                <c:ptCount val="6"/>
                <c:pt idx="0">
                  <c:v>ART</c:v>
                </c:pt>
                <c:pt idx="1">
                  <c:v>Ricoveri da HIV </c:v>
                </c:pt>
                <c:pt idx="2">
                  <c:v>Altri farmaci</c:v>
                </c:pt>
                <c:pt idx="3">
                  <c:v>Altri ricoveri</c:v>
                </c:pt>
                <c:pt idx="4">
                  <c:v>Test/Visite</c:v>
                </c:pt>
                <c:pt idx="5">
                  <c:v>TOTALE</c:v>
                </c:pt>
              </c:strCache>
            </c:strRef>
          </c:cat>
          <c:val>
            <c:numRef>
              <c:f>Foglio1!$B$5:$G$5</c:f>
              <c:numCache>
                <c:formatCode>#,##0</c:formatCode>
                <c:ptCount val="6"/>
                <c:pt idx="0">
                  <c:v>9409</c:v>
                </c:pt>
                <c:pt idx="1">
                  <c:v>267.2</c:v>
                </c:pt>
                <c:pt idx="2">
                  <c:v>940.4</c:v>
                </c:pt>
                <c:pt idx="3">
                  <c:v>431.5</c:v>
                </c:pt>
                <c:pt idx="4">
                  <c:v>774.5</c:v>
                </c:pt>
                <c:pt idx="5">
                  <c:v>11822.6</c:v>
                </c:pt>
              </c:numCache>
            </c:numRef>
          </c:val>
          <c:extLst>
            <c:ext xmlns:c16="http://schemas.microsoft.com/office/drawing/2014/chart" uri="{C3380CC4-5D6E-409C-BE32-E72D297353CC}">
              <c16:uniqueId val="{0000000A-2737-4429-9248-E5CA8A876DF3}"/>
            </c:ext>
          </c:extLst>
        </c:ser>
        <c:dLbls>
          <c:showLegendKey val="0"/>
          <c:showVal val="0"/>
          <c:showCatName val="0"/>
          <c:showSerName val="0"/>
          <c:showPercent val="0"/>
          <c:showBubbleSize val="0"/>
        </c:dLbls>
        <c:gapWidth val="200"/>
        <c:overlap val="-6"/>
        <c:axId val="82232064"/>
        <c:axId val="82233600"/>
      </c:barChart>
      <c:catAx>
        <c:axId val="8223206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it-IT"/>
          </a:p>
        </c:txPr>
        <c:crossAx val="82233600"/>
        <c:crosses val="autoZero"/>
        <c:auto val="1"/>
        <c:lblAlgn val="ctr"/>
        <c:lblOffset val="100"/>
        <c:noMultiLvlLbl val="0"/>
      </c:catAx>
      <c:valAx>
        <c:axId val="82233600"/>
        <c:scaling>
          <c:orientation val="minMax"/>
          <c:max val="15000"/>
          <c:min val="0"/>
        </c:scaling>
        <c:delete val="0"/>
        <c:axPos val="l"/>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en-GB" dirty="0" err="1"/>
                  <a:t>Costi</a:t>
                </a:r>
                <a:r>
                  <a:rPr lang="en-GB" dirty="0"/>
                  <a:t> </a:t>
                </a:r>
                <a:r>
                  <a:rPr lang="en-GB" dirty="0" err="1"/>
                  <a:t>medi</a:t>
                </a:r>
                <a:r>
                  <a:rPr lang="en-GB" baseline="0" dirty="0"/>
                  <a:t> </a:t>
                </a:r>
                <a:r>
                  <a:rPr lang="en-GB" dirty="0"/>
                  <a:t>(€)</a:t>
                </a:r>
              </a:p>
            </c:rich>
          </c:tx>
          <c:layout>
            <c:manualLayout>
              <c:xMode val="edge"/>
              <c:yMode val="edge"/>
              <c:x val="4.8985634915698038E-3"/>
              <c:y val="0.2325252848502219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it-IT"/>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it-IT"/>
          </a:p>
        </c:txPr>
        <c:crossAx val="82232064"/>
        <c:crosses val="autoZero"/>
        <c:crossBetween val="between"/>
        <c:majorUnit val="3000"/>
      </c:valAx>
      <c:spPr>
        <a:noFill/>
        <a:ln w="25400">
          <a:noFill/>
        </a:ln>
        <a:effectLst/>
      </c:spPr>
    </c:plotArea>
    <c:legend>
      <c:legendPos val="t"/>
      <c:layout>
        <c:manualLayout>
          <c:xMode val="edge"/>
          <c:yMode val="edge"/>
          <c:x val="0.21479806763285028"/>
          <c:y val="1.4023332623474554E-2"/>
          <c:w val="0.63731633659457421"/>
          <c:h val="9.7690259180531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solidFill>
            <a:schemeClr val="tx1"/>
          </a:solidFill>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9735F46-4BC7-BB5B-9B8E-942AEB8B95FB}"/>
              </a:ext>
            </a:extLst>
          </p:cNvPr>
          <p:cNvSpPr>
            <a:spLocks noGrp="1" noChangeArrowheads="1"/>
          </p:cNvSpPr>
          <p:nvPr>
            <p:ph type="hdr" sz="quarter"/>
          </p:nvPr>
        </p:nvSpPr>
        <p:spPr bwMode="auto">
          <a:xfrm>
            <a:off x="0" y="0"/>
            <a:ext cx="2909888" cy="4619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mn-cs"/>
              </a:defRPr>
            </a:lvl1pPr>
          </a:lstStyle>
          <a:p>
            <a:pPr>
              <a:defRPr/>
            </a:pPr>
            <a:endParaRPr lang="en-US" altLang="en-US"/>
          </a:p>
        </p:txBody>
      </p:sp>
      <p:sp>
        <p:nvSpPr>
          <p:cNvPr id="3075" name="Rectangle 3">
            <a:extLst>
              <a:ext uri="{FF2B5EF4-FFF2-40B4-BE49-F238E27FC236}">
                <a16:creationId xmlns:a16="http://schemas.microsoft.com/office/drawing/2014/main" id="{5870BC3B-8D20-69F2-711C-91C18870678C}"/>
              </a:ext>
            </a:extLst>
          </p:cNvPr>
          <p:cNvSpPr>
            <a:spLocks noGrp="1" noChangeArrowheads="1"/>
          </p:cNvSpPr>
          <p:nvPr>
            <p:ph type="dt" idx="1"/>
          </p:nvPr>
        </p:nvSpPr>
        <p:spPr bwMode="auto">
          <a:xfrm>
            <a:off x="3803650" y="0"/>
            <a:ext cx="2909888" cy="4619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ltLang="en-US"/>
          </a:p>
        </p:txBody>
      </p:sp>
      <p:sp>
        <p:nvSpPr>
          <p:cNvPr id="1028" name="Rectangle 4">
            <a:extLst>
              <a:ext uri="{FF2B5EF4-FFF2-40B4-BE49-F238E27FC236}">
                <a16:creationId xmlns:a16="http://schemas.microsoft.com/office/drawing/2014/main" id="{6ACCE587-3DDB-4BAA-AAC4-2A0DB25D30B8}"/>
              </a:ext>
            </a:extLst>
          </p:cNvPr>
          <p:cNvSpPr>
            <a:spLocks noGrp="1" noRot="1" noChangeAspect="1" noChangeArrowheads="1" noTextEdit="1"/>
          </p:cNvSpPr>
          <p:nvPr>
            <p:ph type="sldImg" idx="2"/>
          </p:nvPr>
        </p:nvSpPr>
        <p:spPr bwMode="auto">
          <a:xfrm>
            <a:off x="2384425" y="692150"/>
            <a:ext cx="1947863" cy="34655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1640B13C-7283-896F-F5BB-BAC6AFC9B2EF}"/>
              </a:ext>
            </a:extLst>
          </p:cNvPr>
          <p:cNvSpPr>
            <a:spLocks noGrp="1" noChangeArrowheads="1"/>
          </p:cNvSpPr>
          <p:nvPr>
            <p:ph type="body" sz="quarter" idx="3"/>
          </p:nvPr>
        </p:nvSpPr>
        <p:spPr bwMode="auto">
          <a:xfrm>
            <a:off x="671513" y="4389438"/>
            <a:ext cx="5372100" cy="4157662"/>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a:extLst>
              <a:ext uri="{FF2B5EF4-FFF2-40B4-BE49-F238E27FC236}">
                <a16:creationId xmlns:a16="http://schemas.microsoft.com/office/drawing/2014/main" id="{9E3BDEFC-22F5-5A79-553E-91329D97A0B3}"/>
              </a:ext>
            </a:extLst>
          </p:cNvPr>
          <p:cNvSpPr>
            <a:spLocks noGrp="1" noChangeArrowheads="1"/>
          </p:cNvSpPr>
          <p:nvPr>
            <p:ph type="ftr" sz="quarter" idx="4"/>
          </p:nvPr>
        </p:nvSpPr>
        <p:spPr bwMode="auto">
          <a:xfrm>
            <a:off x="0" y="8775700"/>
            <a:ext cx="2909888" cy="4619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mn-cs"/>
              </a:defRPr>
            </a:lvl1pPr>
          </a:lstStyle>
          <a:p>
            <a:pPr>
              <a:defRPr/>
            </a:pPr>
            <a:endParaRPr lang="en-US" altLang="en-US"/>
          </a:p>
        </p:txBody>
      </p:sp>
      <p:sp>
        <p:nvSpPr>
          <p:cNvPr id="3079" name="Rectangle 7">
            <a:extLst>
              <a:ext uri="{FF2B5EF4-FFF2-40B4-BE49-F238E27FC236}">
                <a16:creationId xmlns:a16="http://schemas.microsoft.com/office/drawing/2014/main" id="{3619527C-40BD-5C18-DA72-74E2B224958A}"/>
              </a:ext>
            </a:extLst>
          </p:cNvPr>
          <p:cNvSpPr>
            <a:spLocks noGrp="1" noChangeArrowheads="1"/>
          </p:cNvSpPr>
          <p:nvPr>
            <p:ph type="sldNum" sz="quarter" idx="5"/>
          </p:nvPr>
        </p:nvSpPr>
        <p:spPr bwMode="auto">
          <a:xfrm>
            <a:off x="3803650" y="8775700"/>
            <a:ext cx="2909888" cy="4619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B73192C-9B9B-42EA-82B7-53A77CCE820F}" type="slidenum">
              <a:rPr lang="en-US" altLang="en-US"/>
              <a:pPr>
                <a:defRPr/>
              </a:pPr>
              <a:t>‹N›</a:t>
            </a:fld>
            <a:endParaRPr lang="en-US" altLang="en-US"/>
          </a:p>
        </p:txBody>
      </p:sp>
    </p:spTree>
    <p:extLst>
      <p:ext uri="{BB962C8B-B14F-4D97-AF65-F5344CB8AC3E}">
        <p14:creationId xmlns:p14="http://schemas.microsoft.com/office/powerpoint/2010/main" val="24625265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30213" algn="l" rtl="0" eaLnBrk="0" fontAlgn="base" hangingPunct="0">
      <a:spcBef>
        <a:spcPct val="30000"/>
      </a:spcBef>
      <a:spcAft>
        <a:spcPct val="0"/>
      </a:spcAft>
      <a:defRPr sz="1100" kern="1200">
        <a:solidFill>
          <a:schemeClr val="tx1"/>
        </a:solidFill>
        <a:latin typeface="Arial" charset="0"/>
        <a:ea typeface="+mn-ea"/>
        <a:cs typeface="+mn-cs"/>
      </a:defRPr>
    </a:lvl2pPr>
    <a:lvl3pPr marL="860425" algn="l" rtl="0" eaLnBrk="0" fontAlgn="base" hangingPunct="0">
      <a:spcBef>
        <a:spcPct val="30000"/>
      </a:spcBef>
      <a:spcAft>
        <a:spcPct val="0"/>
      </a:spcAft>
      <a:defRPr sz="1100" kern="1200">
        <a:solidFill>
          <a:schemeClr val="tx1"/>
        </a:solidFill>
        <a:latin typeface="Arial" charset="0"/>
        <a:ea typeface="+mn-ea"/>
        <a:cs typeface="+mn-cs"/>
      </a:defRPr>
    </a:lvl3pPr>
    <a:lvl4pPr marL="1290638" algn="l" rtl="0" eaLnBrk="0" fontAlgn="base" hangingPunct="0">
      <a:spcBef>
        <a:spcPct val="30000"/>
      </a:spcBef>
      <a:spcAft>
        <a:spcPct val="0"/>
      </a:spcAft>
      <a:defRPr sz="1100" kern="1200">
        <a:solidFill>
          <a:schemeClr val="tx1"/>
        </a:solidFill>
        <a:latin typeface="Arial" charset="0"/>
        <a:ea typeface="+mn-ea"/>
        <a:cs typeface="+mn-cs"/>
      </a:defRPr>
    </a:lvl4pPr>
    <a:lvl5pPr marL="1720850" algn="l" rtl="0" eaLnBrk="0" fontAlgn="base" hangingPunct="0">
      <a:spcBef>
        <a:spcPct val="30000"/>
      </a:spcBef>
      <a:spcAft>
        <a:spcPct val="0"/>
      </a:spcAft>
      <a:defRPr sz="1100" kern="1200">
        <a:solidFill>
          <a:schemeClr val="tx1"/>
        </a:solidFill>
        <a:latin typeface="Arial" charset="0"/>
        <a:ea typeface="+mn-ea"/>
        <a:cs typeface="+mn-cs"/>
      </a:defRPr>
    </a:lvl5pPr>
    <a:lvl6pPr marL="2151355" algn="l" defTabSz="860542" rtl="0" eaLnBrk="1" latinLnBrk="0" hangingPunct="1">
      <a:defRPr sz="1129" kern="1200">
        <a:solidFill>
          <a:schemeClr val="tx1"/>
        </a:solidFill>
        <a:latin typeface="+mn-lt"/>
        <a:ea typeface="+mn-ea"/>
        <a:cs typeface="+mn-cs"/>
      </a:defRPr>
    </a:lvl6pPr>
    <a:lvl7pPr marL="2581626" algn="l" defTabSz="860542" rtl="0" eaLnBrk="1" latinLnBrk="0" hangingPunct="1">
      <a:defRPr sz="1129" kern="1200">
        <a:solidFill>
          <a:schemeClr val="tx1"/>
        </a:solidFill>
        <a:latin typeface="+mn-lt"/>
        <a:ea typeface="+mn-ea"/>
        <a:cs typeface="+mn-cs"/>
      </a:defRPr>
    </a:lvl7pPr>
    <a:lvl8pPr marL="3011896" algn="l" defTabSz="860542" rtl="0" eaLnBrk="1" latinLnBrk="0" hangingPunct="1">
      <a:defRPr sz="1129" kern="1200">
        <a:solidFill>
          <a:schemeClr val="tx1"/>
        </a:solidFill>
        <a:latin typeface="+mn-lt"/>
        <a:ea typeface="+mn-ea"/>
        <a:cs typeface="+mn-cs"/>
      </a:defRPr>
    </a:lvl8pPr>
    <a:lvl9pPr marL="3442167" algn="l" defTabSz="860542" rtl="0" eaLnBrk="1" latinLnBrk="0" hangingPunct="1">
      <a:defRPr sz="11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a:extLst>
              <a:ext uri="{FF2B5EF4-FFF2-40B4-BE49-F238E27FC236}">
                <a16:creationId xmlns:a16="http://schemas.microsoft.com/office/drawing/2014/main" id="{0FEA4585-1CAC-6025-C382-17F88887009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100">
                <a:solidFill>
                  <a:schemeClr val="tx1"/>
                </a:solidFill>
                <a:latin typeface="Arial" panose="020B0604020202020204" pitchFamily="34" charset="0"/>
              </a:defRPr>
            </a:lvl1pPr>
            <a:lvl2pPr marL="742950" indent="-285750">
              <a:spcBef>
                <a:spcPct val="30000"/>
              </a:spcBef>
              <a:defRPr sz="1100">
                <a:solidFill>
                  <a:schemeClr val="tx1"/>
                </a:solidFill>
                <a:latin typeface="Arial" panose="020B0604020202020204" pitchFamily="34" charset="0"/>
              </a:defRPr>
            </a:lvl2pPr>
            <a:lvl3pPr marL="1143000" indent="-228600">
              <a:spcBef>
                <a:spcPct val="30000"/>
              </a:spcBef>
              <a:defRPr sz="1100">
                <a:solidFill>
                  <a:schemeClr val="tx1"/>
                </a:solidFill>
                <a:latin typeface="Arial" panose="020B0604020202020204" pitchFamily="34" charset="0"/>
              </a:defRPr>
            </a:lvl3pPr>
            <a:lvl4pPr marL="1600200" indent="-228600">
              <a:spcBef>
                <a:spcPct val="30000"/>
              </a:spcBef>
              <a:defRPr sz="1100">
                <a:solidFill>
                  <a:schemeClr val="tx1"/>
                </a:solidFill>
                <a:latin typeface="Arial" panose="020B0604020202020204" pitchFamily="34" charset="0"/>
              </a:defRPr>
            </a:lvl4pPr>
            <a:lvl5pPr marL="2057400" indent="-228600">
              <a:spcBef>
                <a:spcPct val="30000"/>
              </a:spcBef>
              <a:defRPr sz="1100">
                <a:solidFill>
                  <a:schemeClr val="tx1"/>
                </a:solidFill>
                <a:latin typeface="Arial" panose="020B0604020202020204" pitchFamily="34" charset="0"/>
              </a:defRPr>
            </a:lvl5pPr>
            <a:lvl6pPr marL="2514600" indent="-228600" eaLnBrk="0" fontAlgn="base" hangingPunct="0">
              <a:spcBef>
                <a:spcPct val="30000"/>
              </a:spcBef>
              <a:spcAft>
                <a:spcPct val="0"/>
              </a:spcAft>
              <a:defRPr sz="1100">
                <a:solidFill>
                  <a:schemeClr val="tx1"/>
                </a:solidFill>
                <a:latin typeface="Arial" panose="020B0604020202020204" pitchFamily="34" charset="0"/>
              </a:defRPr>
            </a:lvl6pPr>
            <a:lvl7pPr marL="2971800" indent="-228600" eaLnBrk="0" fontAlgn="base" hangingPunct="0">
              <a:spcBef>
                <a:spcPct val="30000"/>
              </a:spcBef>
              <a:spcAft>
                <a:spcPct val="0"/>
              </a:spcAft>
              <a:defRPr sz="1100">
                <a:solidFill>
                  <a:schemeClr val="tx1"/>
                </a:solidFill>
                <a:latin typeface="Arial" panose="020B0604020202020204" pitchFamily="34" charset="0"/>
              </a:defRPr>
            </a:lvl7pPr>
            <a:lvl8pPr marL="3429000" indent="-228600" eaLnBrk="0" fontAlgn="base" hangingPunct="0">
              <a:spcBef>
                <a:spcPct val="30000"/>
              </a:spcBef>
              <a:spcAft>
                <a:spcPct val="0"/>
              </a:spcAft>
              <a:defRPr sz="1100">
                <a:solidFill>
                  <a:schemeClr val="tx1"/>
                </a:solidFill>
                <a:latin typeface="Arial" panose="020B0604020202020204" pitchFamily="34" charset="0"/>
              </a:defRPr>
            </a:lvl8pPr>
            <a:lvl9pPr marL="3886200" indent="-228600" eaLnBrk="0" fontAlgn="base" hangingPunct="0">
              <a:spcBef>
                <a:spcPct val="30000"/>
              </a:spcBef>
              <a:spcAft>
                <a:spcPct val="0"/>
              </a:spcAft>
              <a:defRPr sz="1100">
                <a:solidFill>
                  <a:schemeClr val="tx1"/>
                </a:solidFill>
                <a:latin typeface="Arial" panose="020B0604020202020204" pitchFamily="34" charset="0"/>
              </a:defRPr>
            </a:lvl9pPr>
          </a:lstStyle>
          <a:p>
            <a:pPr>
              <a:spcBef>
                <a:spcPct val="0"/>
              </a:spcBef>
            </a:pPr>
            <a:fld id="{0FE1CB04-A202-46CB-81AC-58106AD5566A}" type="slidenum">
              <a:rPr lang="en-US" altLang="en-US" sz="1200" smtClean="0"/>
              <a:pPr>
                <a:spcBef>
                  <a:spcPct val="0"/>
                </a:spcBef>
              </a:pPr>
              <a:t>1</a:t>
            </a:fld>
            <a:endParaRPr lang="en-US" altLang="en-US" sz="1200"/>
          </a:p>
        </p:txBody>
      </p:sp>
      <p:sp>
        <p:nvSpPr>
          <p:cNvPr id="3075" name="Rectangle 2">
            <a:extLst>
              <a:ext uri="{FF2B5EF4-FFF2-40B4-BE49-F238E27FC236}">
                <a16:creationId xmlns:a16="http://schemas.microsoft.com/office/drawing/2014/main" id="{257C2BE1-1AE9-DC68-ECBC-8967648EEE0C}"/>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B02822C7-6628-3B59-AA5A-46A843B625EA}"/>
              </a:ext>
            </a:extLst>
          </p:cNvPr>
          <p:cNvSpPr>
            <a:spLocks noGrp="1" noChangeArrowheads="1"/>
          </p:cNvSpPr>
          <p:nvPr>
            <p:ph type="body" idx="1"/>
          </p:nvPr>
        </p:nvSpPr>
        <p:spPr/>
        <p:txBody>
          <a:bodyPr/>
          <a:lstStyle/>
          <a:p>
            <a:pPr eaLnBrk="1" hangingPunct="1">
              <a:defRPr/>
            </a:pPr>
            <a:endParaRPr lang="en-US" altLang="en-US" sz="1129"/>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953" y="15908149"/>
            <a:ext cx="24481698" cy="10974251"/>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4320089" y="29016282"/>
            <a:ext cx="20163426" cy="13087812"/>
          </a:xfrm>
          <a:prstGeom prst="rect">
            <a:avLst/>
          </a:prstGeom>
        </p:spPr>
        <p:txBody>
          <a:bodyPr/>
          <a:lstStyle>
            <a:lvl1pPr marL="0" indent="0" algn="ctr">
              <a:buNone/>
              <a:defRPr/>
            </a:lvl1pPr>
            <a:lvl2pPr marL="585296" indent="0" algn="ctr">
              <a:buNone/>
              <a:defRPr/>
            </a:lvl2pPr>
            <a:lvl3pPr marL="1170592" indent="0" algn="ctr">
              <a:buNone/>
              <a:defRPr/>
            </a:lvl3pPr>
            <a:lvl4pPr marL="1755889" indent="0" algn="ctr">
              <a:buNone/>
              <a:defRPr/>
            </a:lvl4pPr>
            <a:lvl5pPr marL="2341187" indent="0" algn="ctr">
              <a:buNone/>
              <a:defRPr/>
            </a:lvl5pPr>
            <a:lvl6pPr marL="2926483" indent="0" algn="ctr">
              <a:buNone/>
              <a:defRPr/>
            </a:lvl6pPr>
            <a:lvl7pPr marL="3511779" indent="0" algn="ctr">
              <a:buNone/>
              <a:defRPr/>
            </a:lvl7pPr>
            <a:lvl8pPr marL="4097075" indent="0" algn="ctr">
              <a:buNone/>
              <a:defRPr/>
            </a:lvl8pPr>
            <a:lvl9pPr marL="4682371" indent="0" algn="ctr">
              <a:buNone/>
              <a:defRPr/>
            </a:lvl9pPr>
          </a:lstStyle>
          <a:p>
            <a:r>
              <a:rPr lang="en-US"/>
              <a:t>Click to edit Master subtitle style</a:t>
            </a:r>
          </a:p>
        </p:txBody>
      </p:sp>
    </p:spTree>
    <p:extLst>
      <p:ext uri="{BB962C8B-B14F-4D97-AF65-F5344CB8AC3E}">
        <p14:creationId xmlns:p14="http://schemas.microsoft.com/office/powerpoint/2010/main" val="143685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40634" y="2050335"/>
            <a:ext cx="25922333" cy="8535529"/>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440634" y="11947484"/>
            <a:ext cx="25922333" cy="337943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5589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83744" y="2050333"/>
            <a:ext cx="6479223" cy="4369152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440633" y="2050333"/>
            <a:ext cx="19268928" cy="436915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7133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0634" y="2050335"/>
            <a:ext cx="25922333" cy="8535529"/>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440634" y="11947484"/>
            <a:ext cx="25922333" cy="337943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9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75260" y="32904691"/>
            <a:ext cx="24483513" cy="10170377"/>
          </a:xfrm>
          <a:prstGeom prst="rect">
            <a:avLst/>
          </a:prstGeom>
        </p:spPr>
        <p:txBody>
          <a:bodyPr anchor="t"/>
          <a:lstStyle>
            <a:lvl1pPr algn="l">
              <a:defRPr sz="5120" b="1" cap="all"/>
            </a:lvl1pPr>
          </a:lstStyle>
          <a:p>
            <a:r>
              <a:rPr lang="en-US"/>
              <a:t>Click to edit Master title style</a:t>
            </a:r>
          </a:p>
        </p:txBody>
      </p:sp>
      <p:sp>
        <p:nvSpPr>
          <p:cNvPr id="3" name="Text Placeholder 2"/>
          <p:cNvSpPr>
            <a:spLocks noGrp="1"/>
          </p:cNvSpPr>
          <p:nvPr>
            <p:ph type="body" idx="1"/>
          </p:nvPr>
        </p:nvSpPr>
        <p:spPr>
          <a:xfrm>
            <a:off x="2275260" y="21702374"/>
            <a:ext cx="24483513" cy="11202316"/>
          </a:xfrm>
          <a:prstGeom prst="rect">
            <a:avLst/>
          </a:prstGeom>
        </p:spPr>
        <p:txBody>
          <a:bodyPr anchor="b"/>
          <a:lstStyle>
            <a:lvl1pPr marL="0" indent="0">
              <a:buNone/>
              <a:defRPr sz="2560"/>
            </a:lvl1pPr>
            <a:lvl2pPr marL="585296" indent="0">
              <a:buNone/>
              <a:defRPr sz="2304"/>
            </a:lvl2pPr>
            <a:lvl3pPr marL="1170592" indent="0">
              <a:buNone/>
              <a:defRPr sz="2048"/>
            </a:lvl3pPr>
            <a:lvl4pPr marL="1755889" indent="0">
              <a:buNone/>
              <a:defRPr sz="1792"/>
            </a:lvl4pPr>
            <a:lvl5pPr marL="2341187" indent="0">
              <a:buNone/>
              <a:defRPr sz="1792"/>
            </a:lvl5pPr>
            <a:lvl6pPr marL="2926483" indent="0">
              <a:buNone/>
              <a:defRPr sz="1792"/>
            </a:lvl6pPr>
            <a:lvl7pPr marL="3511779" indent="0">
              <a:buNone/>
              <a:defRPr sz="1792"/>
            </a:lvl7pPr>
            <a:lvl8pPr marL="4097075" indent="0">
              <a:buNone/>
              <a:defRPr sz="1792"/>
            </a:lvl8pPr>
            <a:lvl9pPr marL="4682371" indent="0">
              <a:buNone/>
              <a:defRPr sz="1792"/>
            </a:lvl9pPr>
          </a:lstStyle>
          <a:p>
            <a:pPr lvl="0"/>
            <a:r>
              <a:rPr lang="en-US"/>
              <a:t>Click to edit Master text styles</a:t>
            </a:r>
          </a:p>
        </p:txBody>
      </p:sp>
    </p:spTree>
    <p:extLst>
      <p:ext uri="{BB962C8B-B14F-4D97-AF65-F5344CB8AC3E}">
        <p14:creationId xmlns:p14="http://schemas.microsoft.com/office/powerpoint/2010/main" val="164736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0634" y="2050335"/>
            <a:ext cx="25922333" cy="8535529"/>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440636" y="11947484"/>
            <a:ext cx="12873168" cy="33794372"/>
          </a:xfrm>
          <a:prstGeom prst="rect">
            <a:avLst/>
          </a:prstGeom>
        </p:spPr>
        <p:txBody>
          <a:bodyPr/>
          <a:lstStyle>
            <a:lvl1pPr>
              <a:defRPr sz="3584"/>
            </a:lvl1pPr>
            <a:lvl2pPr>
              <a:defRPr sz="3072"/>
            </a:lvl2pPr>
            <a:lvl3pPr>
              <a:defRPr sz="2560"/>
            </a:lvl3pPr>
            <a:lvl4pPr>
              <a:defRPr sz="2304"/>
            </a:lvl4pPr>
            <a:lvl5pPr>
              <a:defRPr sz="2304"/>
            </a:lvl5pPr>
            <a:lvl6pPr>
              <a:defRPr sz="2304"/>
            </a:lvl6pPr>
            <a:lvl7pPr>
              <a:defRPr sz="2304"/>
            </a:lvl7pPr>
            <a:lvl8pPr>
              <a:defRPr sz="2304"/>
            </a:lvl8pPr>
            <a:lvl9pPr>
              <a:defRPr sz="23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487984" y="11947484"/>
            <a:ext cx="12874982" cy="33794372"/>
          </a:xfrm>
          <a:prstGeom prst="rect">
            <a:avLst/>
          </a:prstGeom>
        </p:spPr>
        <p:txBody>
          <a:bodyPr/>
          <a:lstStyle>
            <a:lvl1pPr>
              <a:defRPr sz="3584"/>
            </a:lvl1pPr>
            <a:lvl2pPr>
              <a:defRPr sz="3072"/>
            </a:lvl2pPr>
            <a:lvl3pPr>
              <a:defRPr sz="2560"/>
            </a:lvl3pPr>
            <a:lvl4pPr>
              <a:defRPr sz="2304"/>
            </a:lvl4pPr>
            <a:lvl5pPr>
              <a:defRPr sz="2304"/>
            </a:lvl5pPr>
            <a:lvl6pPr>
              <a:defRPr sz="2304"/>
            </a:lvl6pPr>
            <a:lvl7pPr>
              <a:defRPr sz="2304"/>
            </a:lvl7pPr>
            <a:lvl8pPr>
              <a:defRPr sz="2304"/>
            </a:lvl8pPr>
            <a:lvl9pPr>
              <a:defRPr sz="23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177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0634" y="2050335"/>
            <a:ext cx="25922333" cy="8535529"/>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40636" y="11461997"/>
            <a:ext cx="12726201" cy="4778089"/>
          </a:xfrm>
          <a:prstGeom prst="rect">
            <a:avLst/>
          </a:prstGeom>
        </p:spPr>
        <p:txBody>
          <a:bodyPr anchor="b"/>
          <a:lstStyle>
            <a:lvl1pPr marL="0" indent="0">
              <a:buNone/>
              <a:defRPr sz="3072" b="1"/>
            </a:lvl1pPr>
            <a:lvl2pPr marL="585296" indent="0">
              <a:buNone/>
              <a:defRPr sz="2560" b="1"/>
            </a:lvl2pPr>
            <a:lvl3pPr marL="1170592" indent="0">
              <a:buNone/>
              <a:defRPr sz="2304" b="1"/>
            </a:lvl3pPr>
            <a:lvl4pPr marL="1755889" indent="0">
              <a:buNone/>
              <a:defRPr sz="2048" b="1"/>
            </a:lvl4pPr>
            <a:lvl5pPr marL="2341187" indent="0">
              <a:buNone/>
              <a:defRPr sz="2048" b="1"/>
            </a:lvl5pPr>
            <a:lvl6pPr marL="2926483" indent="0">
              <a:buNone/>
              <a:defRPr sz="2048" b="1"/>
            </a:lvl6pPr>
            <a:lvl7pPr marL="3511779" indent="0">
              <a:buNone/>
              <a:defRPr sz="2048" b="1"/>
            </a:lvl7pPr>
            <a:lvl8pPr marL="4097075" indent="0">
              <a:buNone/>
              <a:defRPr sz="2048" b="1"/>
            </a:lvl8pPr>
            <a:lvl9pPr marL="4682371" indent="0">
              <a:buNone/>
              <a:defRPr sz="2048" b="1"/>
            </a:lvl9pPr>
          </a:lstStyle>
          <a:p>
            <a:pPr lvl="0"/>
            <a:r>
              <a:rPr lang="en-US"/>
              <a:t>Click to edit Master text styles</a:t>
            </a:r>
          </a:p>
        </p:txBody>
      </p:sp>
      <p:sp>
        <p:nvSpPr>
          <p:cNvPr id="4" name="Content Placeholder 3"/>
          <p:cNvSpPr>
            <a:spLocks noGrp="1"/>
          </p:cNvSpPr>
          <p:nvPr>
            <p:ph sz="half" idx="2"/>
          </p:nvPr>
        </p:nvSpPr>
        <p:spPr>
          <a:xfrm>
            <a:off x="1440636" y="16240088"/>
            <a:ext cx="12726201" cy="29501769"/>
          </a:xfrm>
          <a:prstGeom prst="rect">
            <a:avLst/>
          </a:prstGeom>
        </p:spPr>
        <p:txBody>
          <a:bodyPr/>
          <a:lstStyle>
            <a:lvl1pPr>
              <a:defRPr sz="3072"/>
            </a:lvl1pPr>
            <a:lvl2pPr>
              <a:defRPr sz="2560"/>
            </a:lvl2pPr>
            <a:lvl3pPr>
              <a:defRPr sz="2304"/>
            </a:lvl3pPr>
            <a:lvl4pPr>
              <a:defRPr sz="2048"/>
            </a:lvl4pPr>
            <a:lvl5pPr>
              <a:defRPr sz="2048"/>
            </a:lvl5pPr>
            <a:lvl6pPr>
              <a:defRPr sz="2048"/>
            </a:lvl6pPr>
            <a:lvl7pPr>
              <a:defRPr sz="2048"/>
            </a:lvl7pPr>
            <a:lvl8pPr>
              <a:defRPr sz="2048"/>
            </a:lvl8pPr>
            <a:lvl9pPr>
              <a:defRPr sz="20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631321" y="11461997"/>
            <a:ext cx="12731645" cy="4778089"/>
          </a:xfrm>
          <a:prstGeom prst="rect">
            <a:avLst/>
          </a:prstGeom>
        </p:spPr>
        <p:txBody>
          <a:bodyPr anchor="b"/>
          <a:lstStyle>
            <a:lvl1pPr marL="0" indent="0">
              <a:buNone/>
              <a:defRPr sz="3072" b="1"/>
            </a:lvl1pPr>
            <a:lvl2pPr marL="585296" indent="0">
              <a:buNone/>
              <a:defRPr sz="2560" b="1"/>
            </a:lvl2pPr>
            <a:lvl3pPr marL="1170592" indent="0">
              <a:buNone/>
              <a:defRPr sz="2304" b="1"/>
            </a:lvl3pPr>
            <a:lvl4pPr marL="1755889" indent="0">
              <a:buNone/>
              <a:defRPr sz="2048" b="1"/>
            </a:lvl4pPr>
            <a:lvl5pPr marL="2341187" indent="0">
              <a:buNone/>
              <a:defRPr sz="2048" b="1"/>
            </a:lvl5pPr>
            <a:lvl6pPr marL="2926483" indent="0">
              <a:buNone/>
              <a:defRPr sz="2048" b="1"/>
            </a:lvl6pPr>
            <a:lvl7pPr marL="3511779" indent="0">
              <a:buNone/>
              <a:defRPr sz="2048" b="1"/>
            </a:lvl7pPr>
            <a:lvl8pPr marL="4097075" indent="0">
              <a:buNone/>
              <a:defRPr sz="2048" b="1"/>
            </a:lvl8pPr>
            <a:lvl9pPr marL="4682371" indent="0">
              <a:buNone/>
              <a:defRPr sz="2048" b="1"/>
            </a:lvl9pPr>
          </a:lstStyle>
          <a:p>
            <a:pPr lvl="0"/>
            <a:r>
              <a:rPr lang="en-US"/>
              <a:t>Click to edit Master text styles</a:t>
            </a:r>
          </a:p>
        </p:txBody>
      </p:sp>
      <p:sp>
        <p:nvSpPr>
          <p:cNvPr id="6" name="Content Placeholder 5"/>
          <p:cNvSpPr>
            <a:spLocks noGrp="1"/>
          </p:cNvSpPr>
          <p:nvPr>
            <p:ph sz="quarter" idx="4"/>
          </p:nvPr>
        </p:nvSpPr>
        <p:spPr>
          <a:xfrm>
            <a:off x="14631321" y="16240088"/>
            <a:ext cx="12731645" cy="29501769"/>
          </a:xfrm>
          <a:prstGeom prst="rect">
            <a:avLst/>
          </a:prstGeom>
        </p:spPr>
        <p:txBody>
          <a:bodyPr/>
          <a:lstStyle>
            <a:lvl1pPr>
              <a:defRPr sz="3072"/>
            </a:lvl1pPr>
            <a:lvl2pPr>
              <a:defRPr sz="2560"/>
            </a:lvl2pPr>
            <a:lvl3pPr>
              <a:defRPr sz="2304"/>
            </a:lvl3pPr>
            <a:lvl4pPr>
              <a:defRPr sz="2048"/>
            </a:lvl4pPr>
            <a:lvl5pPr>
              <a:defRPr sz="2048"/>
            </a:lvl5pPr>
            <a:lvl6pPr>
              <a:defRPr sz="2048"/>
            </a:lvl6pPr>
            <a:lvl7pPr>
              <a:defRPr sz="2048"/>
            </a:lvl7pPr>
            <a:lvl8pPr>
              <a:defRPr sz="2048"/>
            </a:lvl8pPr>
            <a:lvl9pPr>
              <a:defRPr sz="204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234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40634" y="2050335"/>
            <a:ext cx="25922333" cy="8535529"/>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51588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0266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0636" y="2039048"/>
            <a:ext cx="9476612" cy="8675529"/>
          </a:xfrm>
          <a:prstGeom prst="rect">
            <a:avLst/>
          </a:prstGeom>
        </p:spPr>
        <p:txBody>
          <a:bodyPr anchor="b"/>
          <a:lstStyle>
            <a:lvl1pPr algn="l">
              <a:defRPr sz="2560" b="1"/>
            </a:lvl1pPr>
          </a:lstStyle>
          <a:p>
            <a:r>
              <a:rPr lang="en-US"/>
              <a:t>Click to edit Master title style</a:t>
            </a:r>
          </a:p>
        </p:txBody>
      </p:sp>
      <p:sp>
        <p:nvSpPr>
          <p:cNvPr id="3" name="Content Placeholder 2"/>
          <p:cNvSpPr>
            <a:spLocks noGrp="1"/>
          </p:cNvSpPr>
          <p:nvPr>
            <p:ph idx="1"/>
          </p:nvPr>
        </p:nvSpPr>
        <p:spPr>
          <a:xfrm>
            <a:off x="11261984" y="2039046"/>
            <a:ext cx="16100985" cy="43702811"/>
          </a:xfrm>
          <a:prstGeom prst="rect">
            <a:avLst/>
          </a:prstGeom>
        </p:spPr>
        <p:txBody>
          <a:bodyPr/>
          <a:lstStyle>
            <a:lvl1pPr>
              <a:defRPr sz="4096"/>
            </a:lvl1pPr>
            <a:lvl2pPr>
              <a:defRPr sz="3584"/>
            </a:lvl2pPr>
            <a:lvl3pPr>
              <a:defRPr sz="3072"/>
            </a:lvl3pPr>
            <a:lvl4pPr>
              <a:defRPr sz="2560"/>
            </a:lvl4pPr>
            <a:lvl5pPr>
              <a:defRPr sz="2560"/>
            </a:lvl5pPr>
            <a:lvl6pPr>
              <a:defRPr sz="2560"/>
            </a:lvl6pPr>
            <a:lvl7pPr>
              <a:defRPr sz="2560"/>
            </a:lvl7pPr>
            <a:lvl8pPr>
              <a:defRPr sz="2560"/>
            </a:lvl8pPr>
            <a:lvl9pPr>
              <a:defRPr sz="25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0636" y="10714572"/>
            <a:ext cx="9476612" cy="35027282"/>
          </a:xfrm>
          <a:prstGeom prst="rect">
            <a:avLst/>
          </a:prstGeom>
        </p:spPr>
        <p:txBody>
          <a:bodyPr/>
          <a:lstStyle>
            <a:lvl1pPr marL="0" indent="0">
              <a:buNone/>
              <a:defRPr sz="1792"/>
            </a:lvl1pPr>
            <a:lvl2pPr marL="585296" indent="0">
              <a:buNone/>
              <a:defRPr sz="1536"/>
            </a:lvl2pPr>
            <a:lvl3pPr marL="1170592" indent="0">
              <a:buNone/>
              <a:defRPr sz="1280"/>
            </a:lvl3pPr>
            <a:lvl4pPr marL="1755889" indent="0">
              <a:buNone/>
              <a:defRPr sz="1152"/>
            </a:lvl4pPr>
            <a:lvl5pPr marL="2341187" indent="0">
              <a:buNone/>
              <a:defRPr sz="1152"/>
            </a:lvl5pPr>
            <a:lvl6pPr marL="2926483" indent="0">
              <a:buNone/>
              <a:defRPr sz="1152"/>
            </a:lvl6pPr>
            <a:lvl7pPr marL="3511779" indent="0">
              <a:buNone/>
              <a:defRPr sz="1152"/>
            </a:lvl7pPr>
            <a:lvl8pPr marL="4097075" indent="0">
              <a:buNone/>
              <a:defRPr sz="1152"/>
            </a:lvl8pPr>
            <a:lvl9pPr marL="4682371" indent="0">
              <a:buNone/>
              <a:defRPr sz="1152"/>
            </a:lvl9pPr>
          </a:lstStyle>
          <a:p>
            <a:pPr lvl="0"/>
            <a:r>
              <a:rPr lang="en-US"/>
              <a:t>Click to edit Master text styles</a:t>
            </a:r>
          </a:p>
        </p:txBody>
      </p:sp>
    </p:spTree>
    <p:extLst>
      <p:ext uri="{BB962C8B-B14F-4D97-AF65-F5344CB8AC3E}">
        <p14:creationId xmlns:p14="http://schemas.microsoft.com/office/powerpoint/2010/main" val="3859778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46415" y="35844708"/>
            <a:ext cx="17282160" cy="4231636"/>
          </a:xfrm>
          <a:prstGeom prst="rect">
            <a:avLst/>
          </a:prstGeom>
        </p:spPr>
        <p:txBody>
          <a:bodyPr anchor="b"/>
          <a:lstStyle>
            <a:lvl1pPr algn="l">
              <a:defRPr sz="2560" b="1"/>
            </a:lvl1pPr>
          </a:lstStyle>
          <a:p>
            <a:r>
              <a:rPr lang="en-US"/>
              <a:t>Click to edit Master title style</a:t>
            </a:r>
          </a:p>
        </p:txBody>
      </p:sp>
      <p:sp>
        <p:nvSpPr>
          <p:cNvPr id="3" name="Picture Placeholder 2"/>
          <p:cNvSpPr>
            <a:spLocks noGrp="1"/>
          </p:cNvSpPr>
          <p:nvPr>
            <p:ph type="pic" idx="1"/>
          </p:nvPr>
        </p:nvSpPr>
        <p:spPr>
          <a:xfrm>
            <a:off x="5646415" y="4574864"/>
            <a:ext cx="17282160" cy="30723388"/>
          </a:xfrm>
          <a:prstGeom prst="rect">
            <a:avLst/>
          </a:prstGeom>
        </p:spPr>
        <p:txBody>
          <a:bodyPr/>
          <a:lstStyle>
            <a:lvl1pPr marL="0" indent="0">
              <a:buNone/>
              <a:defRPr sz="4096"/>
            </a:lvl1pPr>
            <a:lvl2pPr marL="585296" indent="0">
              <a:buNone/>
              <a:defRPr sz="3584"/>
            </a:lvl2pPr>
            <a:lvl3pPr marL="1170592" indent="0">
              <a:buNone/>
              <a:defRPr sz="3072"/>
            </a:lvl3pPr>
            <a:lvl4pPr marL="1755889" indent="0">
              <a:buNone/>
              <a:defRPr sz="2560"/>
            </a:lvl4pPr>
            <a:lvl5pPr marL="2341187" indent="0">
              <a:buNone/>
              <a:defRPr sz="2560"/>
            </a:lvl5pPr>
            <a:lvl6pPr marL="2926483" indent="0">
              <a:buNone/>
              <a:defRPr sz="2560"/>
            </a:lvl6pPr>
            <a:lvl7pPr marL="3511779" indent="0">
              <a:buNone/>
              <a:defRPr sz="2560"/>
            </a:lvl7pPr>
            <a:lvl8pPr marL="4097075" indent="0">
              <a:buNone/>
              <a:defRPr sz="2560"/>
            </a:lvl8pPr>
            <a:lvl9pPr marL="4682371" indent="0">
              <a:buNone/>
              <a:defRPr sz="2560"/>
            </a:lvl9pPr>
          </a:lstStyle>
          <a:p>
            <a:pPr lvl="0"/>
            <a:endParaRPr lang="en-US" noProof="0"/>
          </a:p>
        </p:txBody>
      </p:sp>
      <p:sp>
        <p:nvSpPr>
          <p:cNvPr id="4" name="Text Placeholder 3"/>
          <p:cNvSpPr>
            <a:spLocks noGrp="1"/>
          </p:cNvSpPr>
          <p:nvPr>
            <p:ph type="body" sz="half" idx="2"/>
          </p:nvPr>
        </p:nvSpPr>
        <p:spPr>
          <a:xfrm>
            <a:off x="5646415" y="40076341"/>
            <a:ext cx="17282160" cy="6008741"/>
          </a:xfrm>
          <a:prstGeom prst="rect">
            <a:avLst/>
          </a:prstGeom>
        </p:spPr>
        <p:txBody>
          <a:bodyPr/>
          <a:lstStyle>
            <a:lvl1pPr marL="0" indent="0">
              <a:buNone/>
              <a:defRPr sz="1792"/>
            </a:lvl1pPr>
            <a:lvl2pPr marL="585296" indent="0">
              <a:buNone/>
              <a:defRPr sz="1536"/>
            </a:lvl2pPr>
            <a:lvl3pPr marL="1170592" indent="0">
              <a:buNone/>
              <a:defRPr sz="1280"/>
            </a:lvl3pPr>
            <a:lvl4pPr marL="1755889" indent="0">
              <a:buNone/>
              <a:defRPr sz="1152"/>
            </a:lvl4pPr>
            <a:lvl5pPr marL="2341187" indent="0">
              <a:buNone/>
              <a:defRPr sz="1152"/>
            </a:lvl5pPr>
            <a:lvl6pPr marL="2926483" indent="0">
              <a:buNone/>
              <a:defRPr sz="1152"/>
            </a:lvl6pPr>
            <a:lvl7pPr marL="3511779" indent="0">
              <a:buNone/>
              <a:defRPr sz="1152"/>
            </a:lvl7pPr>
            <a:lvl8pPr marL="4097075" indent="0">
              <a:buNone/>
              <a:defRPr sz="1152"/>
            </a:lvl8pPr>
            <a:lvl9pPr marL="4682371" indent="0">
              <a:buNone/>
              <a:defRPr sz="1152"/>
            </a:lvl9pPr>
          </a:lstStyle>
          <a:p>
            <a:pPr lvl="0"/>
            <a:r>
              <a:rPr lang="en-US"/>
              <a:t>Click to edit Master text styles</a:t>
            </a:r>
          </a:p>
        </p:txBody>
      </p:sp>
    </p:spTree>
    <p:extLst>
      <p:ext uri="{BB962C8B-B14F-4D97-AF65-F5344CB8AC3E}">
        <p14:creationId xmlns:p14="http://schemas.microsoft.com/office/powerpoint/2010/main" val="1824303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75163" rtl="0" eaLnBrk="0" fontAlgn="base" hangingPunct="0">
        <a:spcBef>
          <a:spcPct val="0"/>
        </a:spcBef>
        <a:spcAft>
          <a:spcPct val="0"/>
        </a:spcAft>
        <a:defRPr sz="21400">
          <a:solidFill>
            <a:schemeClr val="tx2"/>
          </a:solidFill>
          <a:latin typeface="+mj-lt"/>
          <a:ea typeface="+mj-ea"/>
          <a:cs typeface="+mj-cs"/>
        </a:defRPr>
      </a:lvl1pPr>
      <a:lvl2pPr algn="ctr" defTabSz="4475163" rtl="0" eaLnBrk="0" fontAlgn="base" hangingPunct="0">
        <a:spcBef>
          <a:spcPct val="0"/>
        </a:spcBef>
        <a:spcAft>
          <a:spcPct val="0"/>
        </a:spcAft>
        <a:defRPr sz="21400">
          <a:solidFill>
            <a:schemeClr val="tx2"/>
          </a:solidFill>
          <a:latin typeface="Arial" charset="0"/>
        </a:defRPr>
      </a:lvl2pPr>
      <a:lvl3pPr algn="ctr" defTabSz="4475163" rtl="0" eaLnBrk="0" fontAlgn="base" hangingPunct="0">
        <a:spcBef>
          <a:spcPct val="0"/>
        </a:spcBef>
        <a:spcAft>
          <a:spcPct val="0"/>
        </a:spcAft>
        <a:defRPr sz="21400">
          <a:solidFill>
            <a:schemeClr val="tx2"/>
          </a:solidFill>
          <a:latin typeface="Arial" charset="0"/>
        </a:defRPr>
      </a:lvl3pPr>
      <a:lvl4pPr algn="ctr" defTabSz="4475163" rtl="0" eaLnBrk="0" fontAlgn="base" hangingPunct="0">
        <a:spcBef>
          <a:spcPct val="0"/>
        </a:spcBef>
        <a:spcAft>
          <a:spcPct val="0"/>
        </a:spcAft>
        <a:defRPr sz="21400">
          <a:solidFill>
            <a:schemeClr val="tx2"/>
          </a:solidFill>
          <a:latin typeface="Arial" charset="0"/>
        </a:defRPr>
      </a:lvl4pPr>
      <a:lvl5pPr algn="ctr" defTabSz="4475163" rtl="0" eaLnBrk="0" fontAlgn="base" hangingPunct="0">
        <a:spcBef>
          <a:spcPct val="0"/>
        </a:spcBef>
        <a:spcAft>
          <a:spcPct val="0"/>
        </a:spcAft>
        <a:defRPr sz="21400">
          <a:solidFill>
            <a:schemeClr val="tx2"/>
          </a:solidFill>
          <a:latin typeface="Arial" charset="0"/>
        </a:defRPr>
      </a:lvl5pPr>
      <a:lvl6pPr marL="585296" algn="ctr" defTabSz="4477112" rtl="0" fontAlgn="base">
        <a:spcBef>
          <a:spcPct val="0"/>
        </a:spcBef>
        <a:spcAft>
          <a:spcPct val="0"/>
        </a:spcAft>
        <a:defRPr sz="21508">
          <a:solidFill>
            <a:schemeClr val="tx2"/>
          </a:solidFill>
          <a:latin typeface="Arial" charset="0"/>
        </a:defRPr>
      </a:lvl6pPr>
      <a:lvl7pPr marL="1170592" algn="ctr" defTabSz="4477112" rtl="0" fontAlgn="base">
        <a:spcBef>
          <a:spcPct val="0"/>
        </a:spcBef>
        <a:spcAft>
          <a:spcPct val="0"/>
        </a:spcAft>
        <a:defRPr sz="21508">
          <a:solidFill>
            <a:schemeClr val="tx2"/>
          </a:solidFill>
          <a:latin typeface="Arial" charset="0"/>
        </a:defRPr>
      </a:lvl7pPr>
      <a:lvl8pPr marL="1755889" algn="ctr" defTabSz="4477112" rtl="0" fontAlgn="base">
        <a:spcBef>
          <a:spcPct val="0"/>
        </a:spcBef>
        <a:spcAft>
          <a:spcPct val="0"/>
        </a:spcAft>
        <a:defRPr sz="21508">
          <a:solidFill>
            <a:schemeClr val="tx2"/>
          </a:solidFill>
          <a:latin typeface="Arial" charset="0"/>
        </a:defRPr>
      </a:lvl8pPr>
      <a:lvl9pPr marL="2341187" algn="ctr" defTabSz="4477112" rtl="0" fontAlgn="base">
        <a:spcBef>
          <a:spcPct val="0"/>
        </a:spcBef>
        <a:spcAft>
          <a:spcPct val="0"/>
        </a:spcAft>
        <a:defRPr sz="21508">
          <a:solidFill>
            <a:schemeClr val="tx2"/>
          </a:solidFill>
          <a:latin typeface="Arial" charset="0"/>
        </a:defRPr>
      </a:lvl9pPr>
    </p:titleStyle>
    <p:bodyStyle>
      <a:lvl1pPr marL="1676400" indent="-1676400" algn="l" defTabSz="4475163" rtl="0" eaLnBrk="0" fontAlgn="base" hangingPunct="0">
        <a:spcBef>
          <a:spcPct val="20000"/>
        </a:spcBef>
        <a:spcAft>
          <a:spcPct val="0"/>
        </a:spcAft>
        <a:buChar char="•"/>
        <a:defRPr sz="15600">
          <a:solidFill>
            <a:schemeClr val="tx1"/>
          </a:solidFill>
          <a:latin typeface="+mn-lt"/>
          <a:ea typeface="+mn-ea"/>
          <a:cs typeface="+mn-cs"/>
        </a:defRPr>
      </a:lvl1pPr>
      <a:lvl2pPr marL="3635375" indent="-1397000" algn="l" defTabSz="4475163" rtl="0" eaLnBrk="0" fontAlgn="base" hangingPunct="0">
        <a:spcBef>
          <a:spcPct val="20000"/>
        </a:spcBef>
        <a:spcAft>
          <a:spcPct val="0"/>
        </a:spcAft>
        <a:buChar char="–"/>
        <a:defRPr sz="13600">
          <a:solidFill>
            <a:schemeClr val="tx1"/>
          </a:solidFill>
          <a:latin typeface="+mn-lt"/>
        </a:defRPr>
      </a:lvl2pPr>
      <a:lvl3pPr marL="5592763" indent="-1117600" algn="l" defTabSz="4475163" rtl="0" eaLnBrk="0" fontAlgn="base" hangingPunct="0">
        <a:spcBef>
          <a:spcPct val="20000"/>
        </a:spcBef>
        <a:spcAft>
          <a:spcPct val="0"/>
        </a:spcAft>
        <a:buChar char="•"/>
        <a:defRPr sz="11600">
          <a:solidFill>
            <a:schemeClr val="tx1"/>
          </a:solidFill>
          <a:latin typeface="+mn-lt"/>
        </a:defRPr>
      </a:lvl3pPr>
      <a:lvl4pPr marL="7829550" indent="-1117600" algn="l" defTabSz="4475163" rtl="0" eaLnBrk="0" fontAlgn="base" hangingPunct="0">
        <a:spcBef>
          <a:spcPct val="20000"/>
        </a:spcBef>
        <a:spcAft>
          <a:spcPct val="0"/>
        </a:spcAft>
        <a:buChar char="–"/>
        <a:defRPr sz="9600">
          <a:solidFill>
            <a:schemeClr val="tx1"/>
          </a:solidFill>
          <a:latin typeface="+mn-lt"/>
        </a:defRPr>
      </a:lvl4pPr>
      <a:lvl5pPr marL="10069513" indent="-1117600" algn="l" defTabSz="4475163" rtl="0" eaLnBrk="0" fontAlgn="base" hangingPunct="0">
        <a:spcBef>
          <a:spcPct val="20000"/>
        </a:spcBef>
        <a:spcAft>
          <a:spcPct val="0"/>
        </a:spcAft>
        <a:buChar char="»"/>
        <a:defRPr sz="9600">
          <a:solidFill>
            <a:schemeClr val="tx1"/>
          </a:solidFill>
          <a:latin typeface="+mn-lt"/>
        </a:defRPr>
      </a:lvl5pPr>
      <a:lvl6pPr marL="10657273" indent="-1117754" algn="l" defTabSz="4477112" rtl="0" fontAlgn="base">
        <a:spcBef>
          <a:spcPct val="20000"/>
        </a:spcBef>
        <a:spcAft>
          <a:spcPct val="0"/>
        </a:spcAft>
        <a:buChar char="»"/>
        <a:defRPr sz="9730">
          <a:solidFill>
            <a:schemeClr val="tx1"/>
          </a:solidFill>
          <a:latin typeface="+mn-lt"/>
        </a:defRPr>
      </a:lvl6pPr>
      <a:lvl7pPr marL="11242569" indent="-1117754" algn="l" defTabSz="4477112" rtl="0" fontAlgn="base">
        <a:spcBef>
          <a:spcPct val="20000"/>
        </a:spcBef>
        <a:spcAft>
          <a:spcPct val="0"/>
        </a:spcAft>
        <a:buChar char="»"/>
        <a:defRPr sz="9730">
          <a:solidFill>
            <a:schemeClr val="tx1"/>
          </a:solidFill>
          <a:latin typeface="+mn-lt"/>
        </a:defRPr>
      </a:lvl7pPr>
      <a:lvl8pPr marL="11827867" indent="-1117754" algn="l" defTabSz="4477112" rtl="0" fontAlgn="base">
        <a:spcBef>
          <a:spcPct val="20000"/>
        </a:spcBef>
        <a:spcAft>
          <a:spcPct val="0"/>
        </a:spcAft>
        <a:buChar char="»"/>
        <a:defRPr sz="9730">
          <a:solidFill>
            <a:schemeClr val="tx1"/>
          </a:solidFill>
          <a:latin typeface="+mn-lt"/>
        </a:defRPr>
      </a:lvl8pPr>
      <a:lvl9pPr marL="12413163" indent="-1117754" algn="l" defTabSz="4477112" rtl="0" fontAlgn="base">
        <a:spcBef>
          <a:spcPct val="20000"/>
        </a:spcBef>
        <a:spcAft>
          <a:spcPct val="0"/>
        </a:spcAft>
        <a:buChar char="»"/>
        <a:defRPr sz="9730">
          <a:solidFill>
            <a:schemeClr val="tx1"/>
          </a:solidFill>
          <a:latin typeface="+mn-lt"/>
        </a:defRPr>
      </a:lvl9pPr>
    </p:bodyStyle>
    <p:otherStyle>
      <a:defPPr>
        <a:defRPr lang="en-US"/>
      </a:defPPr>
      <a:lvl1pPr marL="0" algn="l" defTabSz="1170592" rtl="0" eaLnBrk="1" latinLnBrk="0" hangingPunct="1">
        <a:defRPr sz="2304" kern="1200">
          <a:solidFill>
            <a:schemeClr val="tx1"/>
          </a:solidFill>
          <a:latin typeface="+mn-lt"/>
          <a:ea typeface="+mn-ea"/>
          <a:cs typeface="+mn-cs"/>
        </a:defRPr>
      </a:lvl1pPr>
      <a:lvl2pPr marL="585296" algn="l" defTabSz="1170592" rtl="0" eaLnBrk="1" latinLnBrk="0" hangingPunct="1">
        <a:defRPr sz="2304" kern="1200">
          <a:solidFill>
            <a:schemeClr val="tx1"/>
          </a:solidFill>
          <a:latin typeface="+mn-lt"/>
          <a:ea typeface="+mn-ea"/>
          <a:cs typeface="+mn-cs"/>
        </a:defRPr>
      </a:lvl2pPr>
      <a:lvl3pPr marL="1170592" algn="l" defTabSz="1170592" rtl="0" eaLnBrk="1" latinLnBrk="0" hangingPunct="1">
        <a:defRPr sz="2304" kern="1200">
          <a:solidFill>
            <a:schemeClr val="tx1"/>
          </a:solidFill>
          <a:latin typeface="+mn-lt"/>
          <a:ea typeface="+mn-ea"/>
          <a:cs typeface="+mn-cs"/>
        </a:defRPr>
      </a:lvl3pPr>
      <a:lvl4pPr marL="1755889" algn="l" defTabSz="1170592" rtl="0" eaLnBrk="1" latinLnBrk="0" hangingPunct="1">
        <a:defRPr sz="2304" kern="1200">
          <a:solidFill>
            <a:schemeClr val="tx1"/>
          </a:solidFill>
          <a:latin typeface="+mn-lt"/>
          <a:ea typeface="+mn-ea"/>
          <a:cs typeface="+mn-cs"/>
        </a:defRPr>
      </a:lvl4pPr>
      <a:lvl5pPr marL="2341187" algn="l" defTabSz="1170592" rtl="0" eaLnBrk="1" latinLnBrk="0" hangingPunct="1">
        <a:defRPr sz="2304" kern="1200">
          <a:solidFill>
            <a:schemeClr val="tx1"/>
          </a:solidFill>
          <a:latin typeface="+mn-lt"/>
          <a:ea typeface="+mn-ea"/>
          <a:cs typeface="+mn-cs"/>
        </a:defRPr>
      </a:lvl5pPr>
      <a:lvl6pPr marL="2926483" algn="l" defTabSz="1170592" rtl="0" eaLnBrk="1" latinLnBrk="0" hangingPunct="1">
        <a:defRPr sz="2304" kern="1200">
          <a:solidFill>
            <a:schemeClr val="tx1"/>
          </a:solidFill>
          <a:latin typeface="+mn-lt"/>
          <a:ea typeface="+mn-ea"/>
          <a:cs typeface="+mn-cs"/>
        </a:defRPr>
      </a:lvl6pPr>
      <a:lvl7pPr marL="3511779" algn="l" defTabSz="1170592" rtl="0" eaLnBrk="1" latinLnBrk="0" hangingPunct="1">
        <a:defRPr sz="2304" kern="1200">
          <a:solidFill>
            <a:schemeClr val="tx1"/>
          </a:solidFill>
          <a:latin typeface="+mn-lt"/>
          <a:ea typeface="+mn-ea"/>
          <a:cs typeface="+mn-cs"/>
        </a:defRPr>
      </a:lvl7pPr>
      <a:lvl8pPr marL="4097075" algn="l" defTabSz="1170592" rtl="0" eaLnBrk="1" latinLnBrk="0" hangingPunct="1">
        <a:defRPr sz="2304" kern="1200">
          <a:solidFill>
            <a:schemeClr val="tx1"/>
          </a:solidFill>
          <a:latin typeface="+mn-lt"/>
          <a:ea typeface="+mn-ea"/>
          <a:cs typeface="+mn-cs"/>
        </a:defRPr>
      </a:lvl8pPr>
      <a:lvl9pPr marL="4682371" algn="l" defTabSz="1170592" rtl="0" eaLnBrk="1" latinLnBrk="0" hangingPunct="1">
        <a:defRPr sz="23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39999">
              <a:srgbClr val="3FADFF"/>
            </a:gs>
            <a:gs pos="94406">
              <a:srgbClr val="FFFFFF"/>
            </a:gs>
            <a:gs pos="100000">
              <a:srgbClr val="FFFFFF"/>
            </a:gs>
          </a:gsLst>
          <a:lin ang="5400000"/>
        </a:gradFill>
        <a:effectLst/>
      </p:bgPr>
    </p:bg>
    <p:spTree>
      <p:nvGrpSpPr>
        <p:cNvPr id="1" name=""/>
        <p:cNvGrpSpPr/>
        <p:nvPr/>
      </p:nvGrpSpPr>
      <p:grpSpPr>
        <a:xfrm>
          <a:off x="0" y="0"/>
          <a:ext cx="0" cy="0"/>
          <a:chOff x="0" y="0"/>
          <a:chExt cx="0" cy="0"/>
        </a:xfrm>
      </p:grpSpPr>
      <p:sp>
        <p:nvSpPr>
          <p:cNvPr id="2051" name="AutoShape 4">
            <a:extLst>
              <a:ext uri="{FF2B5EF4-FFF2-40B4-BE49-F238E27FC236}">
                <a16:creationId xmlns:a16="http://schemas.microsoft.com/office/drawing/2014/main" id="{940BAC95-78DC-37F6-A7BD-0FCCE8E0B2A4}"/>
              </a:ext>
            </a:extLst>
          </p:cNvPr>
          <p:cNvSpPr>
            <a:spLocks noChangeArrowheads="1"/>
          </p:cNvSpPr>
          <p:nvPr/>
        </p:nvSpPr>
        <p:spPr bwMode="auto">
          <a:xfrm>
            <a:off x="574960" y="13736278"/>
            <a:ext cx="13680000" cy="36864000"/>
          </a:xfrm>
          <a:prstGeom prst="roundRect">
            <a:avLst>
              <a:gd name="adj" fmla="val 7000"/>
            </a:avLst>
          </a:prstGeom>
          <a:solidFill>
            <a:schemeClr val="bg1"/>
          </a:solidFill>
          <a:ln w="76200">
            <a:solidFill>
              <a:srgbClr val="FFC000"/>
            </a:solidFill>
            <a:round/>
            <a:headEnd/>
            <a:tailEnd/>
          </a:ln>
          <a:effec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algn="ctr" eaLnBrk="1" hangingPunct="1">
              <a:lnSpc>
                <a:spcPct val="103000"/>
              </a:lnSpc>
              <a:spcBef>
                <a:spcPts val="0"/>
              </a:spcBef>
              <a:defRPr/>
            </a:pPr>
            <a:endParaRPr lang="en-US" altLang="en-US" sz="8834">
              <a:cs typeface="+mn-cs"/>
            </a:endParaRPr>
          </a:p>
        </p:txBody>
      </p:sp>
      <p:sp>
        <p:nvSpPr>
          <p:cNvPr id="2050" name="AutoShape 50">
            <a:extLst>
              <a:ext uri="{FF2B5EF4-FFF2-40B4-BE49-F238E27FC236}">
                <a16:creationId xmlns:a16="http://schemas.microsoft.com/office/drawing/2014/main" id="{3F69A413-D4BE-6E61-A8F7-1164EF873556}"/>
              </a:ext>
            </a:extLst>
          </p:cNvPr>
          <p:cNvSpPr>
            <a:spLocks noChangeArrowheads="1"/>
          </p:cNvSpPr>
          <p:nvPr/>
        </p:nvSpPr>
        <p:spPr bwMode="auto">
          <a:xfrm>
            <a:off x="14479171" y="13736279"/>
            <a:ext cx="13680000" cy="36864000"/>
          </a:xfrm>
          <a:prstGeom prst="roundRect">
            <a:avLst>
              <a:gd name="adj" fmla="val 7000"/>
            </a:avLst>
          </a:prstGeom>
          <a:solidFill>
            <a:schemeClr val="bg1"/>
          </a:solidFill>
          <a:ln w="76200">
            <a:solidFill>
              <a:srgbClr val="FFC000"/>
            </a:solidFill>
            <a:round/>
            <a:headEnd/>
            <a:tailEnd/>
          </a:ln>
          <a:effec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algn="ctr" eaLnBrk="1" hangingPunct="1">
              <a:lnSpc>
                <a:spcPct val="103000"/>
              </a:lnSpc>
              <a:spcBef>
                <a:spcPts val="0"/>
              </a:spcBef>
              <a:defRPr/>
            </a:pPr>
            <a:endParaRPr lang="en-US" altLang="en-US" sz="8834">
              <a:cs typeface="+mn-cs"/>
            </a:endParaRPr>
          </a:p>
        </p:txBody>
      </p:sp>
      <p:sp>
        <p:nvSpPr>
          <p:cNvPr id="2052" name="Text Box 9">
            <a:extLst>
              <a:ext uri="{FF2B5EF4-FFF2-40B4-BE49-F238E27FC236}">
                <a16:creationId xmlns:a16="http://schemas.microsoft.com/office/drawing/2014/main" id="{7DD3FAE7-5A6E-E6B0-DB5F-027E83584034}"/>
              </a:ext>
            </a:extLst>
          </p:cNvPr>
          <p:cNvSpPr txBox="1">
            <a:spLocks noChangeArrowheads="1"/>
          </p:cNvSpPr>
          <p:nvPr/>
        </p:nvSpPr>
        <p:spPr bwMode="auto">
          <a:xfrm>
            <a:off x="699280" y="15379455"/>
            <a:ext cx="13068000" cy="4976403"/>
          </a:xfrm>
          <a:prstGeom prst="rect">
            <a:avLst/>
          </a:prstGeom>
          <a:noFill/>
          <a:ln>
            <a:noFill/>
          </a:ln>
          <a:effectLst/>
        </p:spPr>
        <p:txBody>
          <a:bodyPr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marL="457200" indent="-457200" algn="just">
              <a:lnSpc>
                <a:spcPct val="103000"/>
              </a:lnSpc>
              <a:spcBef>
                <a:spcPts val="0"/>
              </a:spcBef>
              <a:buFont typeface="Arial" panose="020B0604020202020204" pitchFamily="34" charset="0"/>
              <a:buChar char="•"/>
              <a:defRPr/>
            </a:pPr>
            <a:r>
              <a:rPr lang="it-IT" sz="2800" dirty="0">
                <a:cs typeface="+mn-cs"/>
              </a:rPr>
              <a:t>La moderna terapia antiretrovirale (ART) ha cambiato radicalmente il decorso dell'infezione da virus dell'immunodeficienza umana (HIV) in una malattia cronica [1]. Oggi, l'aspettativa di vita delle persone che vivono con l'HIV è pari a quella della popolazione generale [2].</a:t>
            </a:r>
          </a:p>
          <a:p>
            <a:pPr marL="457200" indent="-457200" algn="just">
              <a:lnSpc>
                <a:spcPct val="103000"/>
              </a:lnSpc>
              <a:spcBef>
                <a:spcPts val="0"/>
              </a:spcBef>
              <a:buFont typeface="Arial" panose="020B0604020202020204" pitchFamily="34" charset="0"/>
              <a:buChar char="•"/>
              <a:defRPr/>
            </a:pPr>
            <a:r>
              <a:rPr lang="it-IT" sz="2800" dirty="0">
                <a:cs typeface="+mn-cs"/>
              </a:rPr>
              <a:t>L'aderenza alla ART riveste un ruolo fondamentale per il miglioramento degli esiti clinici ed ha anche ripercussioni economiche. Il mantenimento di un livello ottimale di aderenza è ancora un problema clinico irrisolto [3-4]. </a:t>
            </a:r>
          </a:p>
          <a:p>
            <a:pPr marL="457200" indent="-457200" algn="just">
              <a:lnSpc>
                <a:spcPct val="103000"/>
              </a:lnSpc>
              <a:spcBef>
                <a:spcPts val="0"/>
              </a:spcBef>
              <a:buFont typeface="Arial" panose="020B0604020202020204" pitchFamily="34" charset="0"/>
              <a:buChar char="•"/>
              <a:defRPr/>
            </a:pPr>
            <a:r>
              <a:rPr lang="it-IT" sz="2800" b="1" dirty="0">
                <a:cs typeface="+mn-cs"/>
              </a:rPr>
              <a:t>L’obiettivo della presente analisi su dati </a:t>
            </a:r>
            <a:r>
              <a:rPr lang="it-IT" sz="2800" b="1" dirty="0" err="1">
                <a:cs typeface="+mn-cs"/>
              </a:rPr>
              <a:t>real</a:t>
            </a:r>
            <a:r>
              <a:rPr lang="it-IT" sz="2800" b="1" dirty="0">
                <a:cs typeface="+mn-cs"/>
              </a:rPr>
              <a:t>-world è stato di analizzare l’aderenza al trattamento in pazienti trattati con ART, in particolare con regimi a base di </a:t>
            </a:r>
            <a:r>
              <a:rPr lang="it-IT" sz="2800" b="1" dirty="0" err="1">
                <a:cs typeface="+mn-cs"/>
              </a:rPr>
              <a:t>Tenofovir</a:t>
            </a:r>
            <a:r>
              <a:rPr lang="it-IT" sz="2800" b="1" dirty="0">
                <a:cs typeface="+mn-cs"/>
              </a:rPr>
              <a:t>/</a:t>
            </a:r>
            <a:r>
              <a:rPr lang="it-IT" sz="2800" b="1" dirty="0" err="1">
                <a:cs typeface="+mn-cs"/>
              </a:rPr>
              <a:t>Alafenamide</a:t>
            </a:r>
            <a:r>
              <a:rPr lang="it-IT" sz="2800" b="1" dirty="0">
                <a:cs typeface="+mn-cs"/>
              </a:rPr>
              <a:t> (TAF), e di valutare in tali pazienti l’impatto dell’aderenza nei costi sanitari diretti nella prospettiva del SSN.</a:t>
            </a:r>
            <a:endParaRPr lang="en-US" sz="2800" b="1" dirty="0">
              <a:cs typeface="+mn-cs"/>
            </a:endParaRPr>
          </a:p>
        </p:txBody>
      </p:sp>
      <p:sp>
        <p:nvSpPr>
          <p:cNvPr id="2054" name="Text Box 11">
            <a:extLst>
              <a:ext uri="{FF2B5EF4-FFF2-40B4-BE49-F238E27FC236}">
                <a16:creationId xmlns:a16="http://schemas.microsoft.com/office/drawing/2014/main" id="{9A3775FC-7213-E684-7E7C-AF4EF527C2E0}"/>
              </a:ext>
            </a:extLst>
          </p:cNvPr>
          <p:cNvSpPr txBox="1">
            <a:spLocks noChangeArrowheads="1"/>
          </p:cNvSpPr>
          <p:nvPr/>
        </p:nvSpPr>
        <p:spPr bwMode="auto">
          <a:xfrm>
            <a:off x="14947303" y="42341492"/>
            <a:ext cx="12318358" cy="1171387"/>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7000" b="1" dirty="0">
                <a:cs typeface="+mn-cs"/>
              </a:rPr>
              <a:t>CONCLUSIONI</a:t>
            </a:r>
            <a:endParaRPr lang="en-US" altLang="en-US" sz="5000" dirty="0">
              <a:solidFill>
                <a:srgbClr val="FF0000"/>
              </a:solidFill>
              <a:cs typeface="+mn-cs"/>
            </a:endParaRPr>
          </a:p>
        </p:txBody>
      </p:sp>
      <p:sp>
        <p:nvSpPr>
          <p:cNvPr id="2055" name="AutoShape 13">
            <a:extLst>
              <a:ext uri="{FF2B5EF4-FFF2-40B4-BE49-F238E27FC236}">
                <a16:creationId xmlns:a16="http://schemas.microsoft.com/office/drawing/2014/main" id="{0CEE1CEB-AF6D-3E0F-3CC0-D874A7CC84EE}"/>
              </a:ext>
            </a:extLst>
          </p:cNvPr>
          <p:cNvSpPr>
            <a:spLocks noChangeArrowheads="1"/>
          </p:cNvSpPr>
          <p:nvPr/>
        </p:nvSpPr>
        <p:spPr bwMode="auto">
          <a:xfrm>
            <a:off x="574960" y="6320746"/>
            <a:ext cx="27584211" cy="6846887"/>
          </a:xfrm>
          <a:prstGeom prst="roundRect">
            <a:avLst>
              <a:gd name="adj" fmla="val 10870"/>
            </a:avLst>
          </a:prstGeom>
          <a:solidFill>
            <a:schemeClr val="bg1"/>
          </a:solidFill>
          <a:ln w="76200">
            <a:solidFill>
              <a:srgbClr val="FFC000"/>
            </a:solidFill>
            <a:round/>
            <a:headEnd/>
            <a:tailEnd/>
          </a:ln>
          <a:effectLst/>
        </p:spPr>
        <p:txBody>
          <a:bodyPr wrap="none" lIns="93259" tIns="46629" rIns="93259" bIns="46629" anchor="ct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ctr" eaLnBrk="1" hangingPunct="1">
              <a:lnSpc>
                <a:spcPct val="103000"/>
              </a:lnSpc>
              <a:spcBef>
                <a:spcPts val="0"/>
              </a:spcBef>
              <a:defRPr/>
            </a:pPr>
            <a:endParaRPr lang="en-US" altLang="en-US" sz="8834">
              <a:solidFill>
                <a:schemeClr val="bg1"/>
              </a:solidFill>
              <a:cs typeface="+mn-cs"/>
            </a:endParaRPr>
          </a:p>
        </p:txBody>
      </p:sp>
      <p:sp>
        <p:nvSpPr>
          <p:cNvPr id="2056" name="Text Box 14">
            <a:extLst>
              <a:ext uri="{FF2B5EF4-FFF2-40B4-BE49-F238E27FC236}">
                <a16:creationId xmlns:a16="http://schemas.microsoft.com/office/drawing/2014/main" id="{53490960-58FD-B9FD-7B8D-E78FE59007B1}"/>
              </a:ext>
            </a:extLst>
          </p:cNvPr>
          <p:cNvSpPr txBox="1">
            <a:spLocks noChangeArrowheads="1"/>
          </p:cNvSpPr>
          <p:nvPr/>
        </p:nvSpPr>
        <p:spPr bwMode="auto">
          <a:xfrm>
            <a:off x="1045677" y="6775619"/>
            <a:ext cx="26789822" cy="2094716"/>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ctr" eaLnBrk="1" hangingPunct="1">
              <a:lnSpc>
                <a:spcPct val="103000"/>
              </a:lnSpc>
              <a:spcBef>
                <a:spcPts val="0"/>
              </a:spcBef>
              <a:defRPr/>
            </a:pPr>
            <a:r>
              <a:rPr lang="it-IT" altLang="en-US" sz="6500" b="1" spc="-70" dirty="0">
                <a:cs typeface="+mn-cs"/>
              </a:rPr>
              <a:t>Aderenza terapeutica e costi sanitari diretti in pazienti in trattamento con terapia antiretrovirale: analisi su dati real-world in Italia</a:t>
            </a:r>
          </a:p>
        </p:txBody>
      </p:sp>
      <p:sp>
        <p:nvSpPr>
          <p:cNvPr id="2058" name="Text Box 27">
            <a:extLst>
              <a:ext uri="{FF2B5EF4-FFF2-40B4-BE49-F238E27FC236}">
                <a16:creationId xmlns:a16="http://schemas.microsoft.com/office/drawing/2014/main" id="{6B1C649B-F4AB-D822-ABBD-6038945900D6}"/>
              </a:ext>
            </a:extLst>
          </p:cNvPr>
          <p:cNvSpPr txBox="1">
            <a:spLocks noChangeArrowheads="1"/>
          </p:cNvSpPr>
          <p:nvPr/>
        </p:nvSpPr>
        <p:spPr bwMode="auto">
          <a:xfrm>
            <a:off x="14947302" y="47318494"/>
            <a:ext cx="10424245" cy="709722"/>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4000" b="1" dirty="0" err="1">
                <a:cs typeface="+mn-cs"/>
              </a:rPr>
              <a:t>Bibliografia</a:t>
            </a:r>
            <a:endParaRPr lang="en-US" altLang="en-US" sz="4000" dirty="0">
              <a:solidFill>
                <a:srgbClr val="FF0000"/>
              </a:solidFill>
              <a:cs typeface="+mn-cs"/>
            </a:endParaRPr>
          </a:p>
        </p:txBody>
      </p:sp>
      <p:sp>
        <p:nvSpPr>
          <p:cNvPr id="2060" name="Text Box 38">
            <a:extLst>
              <a:ext uri="{FF2B5EF4-FFF2-40B4-BE49-F238E27FC236}">
                <a16:creationId xmlns:a16="http://schemas.microsoft.com/office/drawing/2014/main" id="{7CBB3EF4-386B-0968-F460-B2AB784EFD5C}"/>
              </a:ext>
            </a:extLst>
          </p:cNvPr>
          <p:cNvSpPr txBox="1">
            <a:spLocks noChangeArrowheads="1"/>
          </p:cNvSpPr>
          <p:nvPr/>
        </p:nvSpPr>
        <p:spPr bwMode="auto">
          <a:xfrm>
            <a:off x="14947303" y="48101979"/>
            <a:ext cx="13291162" cy="2185628"/>
          </a:xfrm>
          <a:prstGeom prst="rect">
            <a:avLst/>
          </a:prstGeom>
          <a:noFill/>
          <a:ln>
            <a:noFill/>
          </a:ln>
          <a:effectLst/>
        </p:spPr>
        <p:txBody>
          <a:bodyPr wrap="square" lIns="36000" tIns="31193" rIns="0" bIns="31193">
            <a:spAutoFit/>
          </a:bodyPr>
          <a:lstStyle>
            <a:lvl1pPr marL="273050" indent="-273050" defTabSz="488950" eaLnBrk="0" hangingPunct="0">
              <a:defRPr sz="6900">
                <a:solidFill>
                  <a:schemeClr val="tx1"/>
                </a:solidFill>
                <a:latin typeface="Arial" charset="0"/>
              </a:defRPr>
            </a:lvl1pPr>
            <a:lvl2pPr marL="517525" indent="-273050" defTabSz="488950" eaLnBrk="0" hangingPunct="0">
              <a:defRPr sz="6900">
                <a:solidFill>
                  <a:schemeClr val="tx1"/>
                </a:solidFill>
                <a:latin typeface="Arial" charset="0"/>
              </a:defRPr>
            </a:lvl2pPr>
            <a:lvl3pPr marL="762000" indent="-273050" defTabSz="488950" eaLnBrk="0" hangingPunct="0">
              <a:defRPr sz="6900">
                <a:solidFill>
                  <a:schemeClr val="tx1"/>
                </a:solidFill>
                <a:latin typeface="Arial" charset="0"/>
              </a:defRPr>
            </a:lvl3pPr>
            <a:lvl4pPr marL="1003300" indent="-273050" defTabSz="488950" eaLnBrk="0" hangingPunct="0">
              <a:defRPr sz="6900">
                <a:solidFill>
                  <a:schemeClr val="tx1"/>
                </a:solidFill>
                <a:latin typeface="Arial" charset="0"/>
              </a:defRPr>
            </a:lvl4pPr>
            <a:lvl5pPr marL="1247775" indent="-274638" defTabSz="488950" eaLnBrk="0" hangingPunct="0">
              <a:defRPr sz="6900">
                <a:solidFill>
                  <a:schemeClr val="tx1"/>
                </a:solidFill>
                <a:latin typeface="Arial" charset="0"/>
              </a:defRPr>
            </a:lvl5pPr>
            <a:lvl6pPr marL="1704975" indent="-274638" algn="ctr" defTabSz="488950" eaLnBrk="0" fontAlgn="base" hangingPunct="0">
              <a:spcBef>
                <a:spcPct val="0"/>
              </a:spcBef>
              <a:spcAft>
                <a:spcPct val="0"/>
              </a:spcAft>
              <a:defRPr sz="6900">
                <a:solidFill>
                  <a:schemeClr val="tx1"/>
                </a:solidFill>
                <a:latin typeface="Arial" charset="0"/>
              </a:defRPr>
            </a:lvl6pPr>
            <a:lvl7pPr marL="2162175" indent="-274638" algn="ctr" defTabSz="488950" eaLnBrk="0" fontAlgn="base" hangingPunct="0">
              <a:spcBef>
                <a:spcPct val="0"/>
              </a:spcBef>
              <a:spcAft>
                <a:spcPct val="0"/>
              </a:spcAft>
              <a:defRPr sz="6900">
                <a:solidFill>
                  <a:schemeClr val="tx1"/>
                </a:solidFill>
                <a:latin typeface="Arial" charset="0"/>
              </a:defRPr>
            </a:lvl7pPr>
            <a:lvl8pPr marL="2619375" indent="-274638" algn="ctr" defTabSz="488950" eaLnBrk="0" fontAlgn="base" hangingPunct="0">
              <a:spcBef>
                <a:spcPct val="0"/>
              </a:spcBef>
              <a:spcAft>
                <a:spcPct val="0"/>
              </a:spcAft>
              <a:defRPr sz="6900">
                <a:solidFill>
                  <a:schemeClr val="tx1"/>
                </a:solidFill>
                <a:latin typeface="Arial" charset="0"/>
              </a:defRPr>
            </a:lvl8pPr>
            <a:lvl9pPr marL="3076575" indent="-274638" algn="ctr" defTabSz="488950" eaLnBrk="0" fontAlgn="base" hangingPunct="0">
              <a:spcBef>
                <a:spcPct val="0"/>
              </a:spcBef>
              <a:spcAft>
                <a:spcPct val="0"/>
              </a:spcAft>
              <a:defRPr sz="6900">
                <a:solidFill>
                  <a:schemeClr val="tx1"/>
                </a:solidFill>
                <a:latin typeface="Arial" charset="0"/>
              </a:defRPr>
            </a:lvl9pPr>
          </a:lstStyle>
          <a:p>
            <a:pPr marL="365125" indent="-365125">
              <a:lnSpc>
                <a:spcPct val="90000"/>
              </a:lnSpc>
              <a:spcBef>
                <a:spcPts val="0"/>
              </a:spcBef>
              <a:spcAft>
                <a:spcPts val="200"/>
              </a:spcAft>
              <a:buFontTx/>
              <a:buAutoNum type="arabicPeriod"/>
              <a:defRPr/>
            </a:pPr>
            <a:r>
              <a:rPr lang="en-US" altLang="en-US" sz="2400" spc="-50" dirty="0" err="1">
                <a:latin typeface="+mj-lt"/>
                <a:cs typeface="+mn-cs"/>
              </a:rPr>
              <a:t>Seguiti</a:t>
            </a:r>
            <a:r>
              <a:rPr lang="en-US" altLang="en-US" sz="2400" spc="-50" dirty="0">
                <a:latin typeface="+mj-lt"/>
                <a:cs typeface="+mn-cs"/>
              </a:rPr>
              <a:t> C, et al. J Patient-Rep Outcomes. 2022; doi:10.1186/s41687-022-00423-4</a:t>
            </a:r>
          </a:p>
          <a:p>
            <a:pPr marL="365125" indent="-365125">
              <a:lnSpc>
                <a:spcPct val="90000"/>
              </a:lnSpc>
              <a:spcBef>
                <a:spcPts val="0"/>
              </a:spcBef>
              <a:spcAft>
                <a:spcPts val="200"/>
              </a:spcAft>
              <a:buFontTx/>
              <a:buAutoNum type="arabicPeriod"/>
              <a:defRPr/>
            </a:pPr>
            <a:r>
              <a:rPr lang="en-US" altLang="en-US" sz="2400" spc="-50" dirty="0">
                <a:latin typeface="+mj-lt"/>
                <a:cs typeface="+mn-cs"/>
              </a:rPr>
              <a:t>Nakagawa F, et al. AIDS. 2012; doi:10.1097/QAD.0b013e32834dcec9</a:t>
            </a:r>
          </a:p>
          <a:p>
            <a:pPr marL="365125" indent="-365125">
              <a:lnSpc>
                <a:spcPct val="90000"/>
              </a:lnSpc>
              <a:spcBef>
                <a:spcPts val="0"/>
              </a:spcBef>
              <a:spcAft>
                <a:spcPts val="200"/>
              </a:spcAft>
              <a:buFontTx/>
              <a:buAutoNum type="arabicPeriod"/>
              <a:defRPr/>
            </a:pPr>
            <a:r>
              <a:rPr lang="en-US" altLang="en-US" sz="2400" spc="-50" dirty="0">
                <a:latin typeface="+mj-lt"/>
                <a:cs typeface="+mn-cs"/>
              </a:rPr>
              <a:t>Ortego C, et al. AIDS </a:t>
            </a:r>
            <a:r>
              <a:rPr lang="en-US" altLang="en-US" sz="2400" spc="-50" dirty="0" err="1">
                <a:latin typeface="+mj-lt"/>
                <a:cs typeface="+mn-cs"/>
              </a:rPr>
              <a:t>Behav</a:t>
            </a:r>
            <a:r>
              <a:rPr lang="en-US" altLang="en-US" sz="2400" spc="-50" dirty="0">
                <a:latin typeface="+mj-lt"/>
                <a:cs typeface="+mn-cs"/>
              </a:rPr>
              <a:t>. 2011;1doi:10.1007/s10461-011-9942-x</a:t>
            </a:r>
          </a:p>
          <a:p>
            <a:pPr marL="365125" indent="-365125">
              <a:lnSpc>
                <a:spcPct val="90000"/>
              </a:lnSpc>
              <a:spcBef>
                <a:spcPts val="0"/>
              </a:spcBef>
              <a:spcAft>
                <a:spcPts val="200"/>
              </a:spcAft>
              <a:buFontTx/>
              <a:buAutoNum type="arabicPeriod"/>
              <a:defRPr/>
            </a:pPr>
            <a:r>
              <a:rPr lang="en-US" altLang="en-US" sz="2400" spc="-50">
                <a:latin typeface="+mj-lt"/>
                <a:cs typeface="+mn-cs"/>
              </a:rPr>
              <a:t>https://www.pqaalliance.org/adherence-measures</a:t>
            </a:r>
            <a:endParaRPr lang="en-US" altLang="en-US" sz="2400" spc="-50" dirty="0">
              <a:latin typeface="+mj-lt"/>
              <a:cs typeface="+mn-cs"/>
            </a:endParaRPr>
          </a:p>
          <a:p>
            <a:pPr marL="365125" indent="-365125">
              <a:lnSpc>
                <a:spcPct val="90000"/>
              </a:lnSpc>
              <a:spcBef>
                <a:spcPts val="0"/>
              </a:spcBef>
              <a:spcAft>
                <a:spcPts val="200"/>
              </a:spcAft>
              <a:buFontTx/>
              <a:buAutoNum type="arabicPeriod"/>
              <a:defRPr/>
            </a:pPr>
            <a:r>
              <a:rPr lang="en-US" altLang="en-US" sz="2400" spc="-80" dirty="0">
                <a:latin typeface="+mj-lt"/>
                <a:cs typeface="+mn-cs"/>
              </a:rPr>
              <a:t>Castillo-</a:t>
            </a:r>
            <a:r>
              <a:rPr lang="en-US" altLang="en-US" sz="2400" spc="-80" dirty="0" err="1">
                <a:latin typeface="+mj-lt"/>
                <a:cs typeface="+mn-cs"/>
              </a:rPr>
              <a:t>Mancilla</a:t>
            </a:r>
            <a:r>
              <a:rPr lang="en-US" altLang="en-US" sz="2400" spc="-80" dirty="0">
                <a:latin typeface="+mj-lt"/>
                <a:cs typeface="+mn-cs"/>
              </a:rPr>
              <a:t> JR &amp; </a:t>
            </a:r>
            <a:r>
              <a:rPr lang="en-US" altLang="en-US" sz="2400" spc="-80" dirty="0" err="1">
                <a:latin typeface="+mj-lt"/>
                <a:cs typeface="+mn-cs"/>
              </a:rPr>
              <a:t>Haberer</a:t>
            </a:r>
            <a:r>
              <a:rPr lang="en-US" altLang="en-US" sz="2400" spc="-80" dirty="0">
                <a:latin typeface="+mj-lt"/>
                <a:cs typeface="+mn-cs"/>
              </a:rPr>
              <a:t> JE. </a:t>
            </a:r>
            <a:r>
              <a:rPr lang="en-US" altLang="en-US" sz="2400" spc="-80" dirty="0" err="1">
                <a:latin typeface="+mj-lt"/>
                <a:cs typeface="+mn-cs"/>
              </a:rPr>
              <a:t>Curr</a:t>
            </a:r>
            <a:r>
              <a:rPr lang="en-US" altLang="en-US" sz="2400" spc="-80" dirty="0">
                <a:latin typeface="+mj-lt"/>
                <a:cs typeface="+mn-cs"/>
              </a:rPr>
              <a:t> HIV/AIDS Rep. 2018; doi:10.1007/s11904-018-0377-0</a:t>
            </a:r>
          </a:p>
          <a:p>
            <a:pPr marL="365125" indent="-365125">
              <a:lnSpc>
                <a:spcPct val="90000"/>
              </a:lnSpc>
              <a:spcBef>
                <a:spcPts val="0"/>
              </a:spcBef>
              <a:spcAft>
                <a:spcPts val="200"/>
              </a:spcAft>
              <a:buFontTx/>
              <a:buAutoNum type="arabicPeriod"/>
              <a:defRPr/>
            </a:pPr>
            <a:r>
              <a:rPr lang="en-US" altLang="en-US" sz="2400" spc="-50" dirty="0">
                <a:latin typeface="+mj-lt"/>
                <a:cs typeface="+mn-cs"/>
              </a:rPr>
              <a:t>O'Halloran Leach E, et al. AIDS Res </a:t>
            </a:r>
            <a:r>
              <a:rPr lang="en-US" altLang="en-US" sz="2400" spc="-50" dirty="0" err="1">
                <a:latin typeface="+mj-lt"/>
                <a:cs typeface="+mn-cs"/>
              </a:rPr>
              <a:t>Ther</a:t>
            </a:r>
            <a:r>
              <a:rPr lang="en-US" altLang="en-US" sz="2400" spc="-50" dirty="0">
                <a:latin typeface="+mj-lt"/>
                <a:cs typeface="+mn-cs"/>
              </a:rPr>
              <a:t>. 2021; doi:10.1186/s12981-021-00358-8</a:t>
            </a:r>
          </a:p>
        </p:txBody>
      </p:sp>
      <p:sp>
        <p:nvSpPr>
          <p:cNvPr id="2061" name="Text Box 40">
            <a:extLst>
              <a:ext uri="{FF2B5EF4-FFF2-40B4-BE49-F238E27FC236}">
                <a16:creationId xmlns:a16="http://schemas.microsoft.com/office/drawing/2014/main" id="{C6FA4BC6-FC4C-7DE6-45B3-CFBC2C420823}"/>
              </a:ext>
            </a:extLst>
          </p:cNvPr>
          <p:cNvSpPr txBox="1">
            <a:spLocks noChangeArrowheads="1"/>
          </p:cNvSpPr>
          <p:nvPr/>
        </p:nvSpPr>
        <p:spPr bwMode="auto">
          <a:xfrm>
            <a:off x="14947303" y="43466411"/>
            <a:ext cx="12953518" cy="3584537"/>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dirty="0">
                <a:latin typeface="+mj-lt"/>
                <a:cs typeface="+mn-cs"/>
              </a:rPr>
              <a:t>La presente analisi su dati real-world in un contesto di pratica clinica italiana ha mostrato che i pazienti aderenti alla terapia con TAF mostravano una riduzione dei costi sanitari relativi alle ospedalizzazioni per HIV statisticamente significativa. </a:t>
            </a:r>
          </a:p>
          <a:p>
            <a:pPr algn="just">
              <a:lnSpc>
                <a:spcPct val="103000"/>
              </a:lnSpc>
              <a:spcBef>
                <a:spcPts val="0"/>
              </a:spcBef>
              <a:defRPr/>
            </a:pPr>
            <a:r>
              <a:rPr lang="it-IT" altLang="en-US" sz="2800" dirty="0">
                <a:latin typeface="+mj-lt"/>
                <a:cs typeface="+mn-cs"/>
              </a:rPr>
              <a:t>Tali risultati suggeriscono che l'ottimizzazione dell'utilizzo dei farmaci, soprattutto in termini di aderenza alla terapia antiretrovirale con TAF, può avere un impatto positivo non solo dal punto di vista clinico, ma anche della sostenibilità delle spese a carico del SSN.</a:t>
            </a:r>
          </a:p>
        </p:txBody>
      </p:sp>
      <p:sp>
        <p:nvSpPr>
          <p:cNvPr id="2062" name="Text Box 42">
            <a:extLst>
              <a:ext uri="{FF2B5EF4-FFF2-40B4-BE49-F238E27FC236}">
                <a16:creationId xmlns:a16="http://schemas.microsoft.com/office/drawing/2014/main" id="{4500253E-0355-89DC-E9D4-75B8C0633093}"/>
              </a:ext>
            </a:extLst>
          </p:cNvPr>
          <p:cNvSpPr txBox="1">
            <a:spLocks noChangeArrowheads="1"/>
          </p:cNvSpPr>
          <p:nvPr/>
        </p:nvSpPr>
        <p:spPr bwMode="auto">
          <a:xfrm>
            <a:off x="699280" y="14026943"/>
            <a:ext cx="13068000" cy="1171387"/>
          </a:xfrm>
          <a:prstGeom prst="rect">
            <a:avLst/>
          </a:prstGeom>
          <a:noFill/>
          <a:ln>
            <a:noFill/>
          </a:ln>
          <a:effectLst/>
        </p:spPr>
        <p:txBody>
          <a:bodyPr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7000" b="1" dirty="0">
                <a:cs typeface="+mn-cs"/>
              </a:rPr>
              <a:t>INTRODUZIONE</a:t>
            </a:r>
            <a:endParaRPr lang="en-US" altLang="en-US" sz="5000" dirty="0">
              <a:solidFill>
                <a:srgbClr val="FF0000"/>
              </a:solidFill>
              <a:cs typeface="+mn-cs"/>
            </a:endParaRPr>
          </a:p>
        </p:txBody>
      </p:sp>
      <p:sp>
        <p:nvSpPr>
          <p:cNvPr id="2063" name="Text Box 43">
            <a:extLst>
              <a:ext uri="{FF2B5EF4-FFF2-40B4-BE49-F238E27FC236}">
                <a16:creationId xmlns:a16="http://schemas.microsoft.com/office/drawing/2014/main" id="{8F5E3F2E-1044-51DA-8C24-CE8A61B90089}"/>
              </a:ext>
            </a:extLst>
          </p:cNvPr>
          <p:cNvSpPr txBox="1">
            <a:spLocks noChangeArrowheads="1"/>
          </p:cNvSpPr>
          <p:nvPr/>
        </p:nvSpPr>
        <p:spPr bwMode="auto">
          <a:xfrm>
            <a:off x="14947303" y="14026943"/>
            <a:ext cx="12204114" cy="1171387"/>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7000" b="1" dirty="0">
                <a:cs typeface="+mn-cs"/>
              </a:rPr>
              <a:t>RISULTATI</a:t>
            </a:r>
            <a:endParaRPr lang="en-US" altLang="en-US" sz="5689" b="1" dirty="0">
              <a:cs typeface="+mn-cs"/>
            </a:endParaRPr>
          </a:p>
        </p:txBody>
      </p:sp>
      <p:sp>
        <p:nvSpPr>
          <p:cNvPr id="35" name="Text Box 36">
            <a:extLst>
              <a:ext uri="{FF2B5EF4-FFF2-40B4-BE49-F238E27FC236}">
                <a16:creationId xmlns:a16="http://schemas.microsoft.com/office/drawing/2014/main" id="{D1C01FC1-D86C-4951-AA36-DDA1892252B8}"/>
              </a:ext>
            </a:extLst>
          </p:cNvPr>
          <p:cNvSpPr txBox="1">
            <a:spLocks noChangeArrowheads="1"/>
          </p:cNvSpPr>
          <p:nvPr/>
        </p:nvSpPr>
        <p:spPr bwMode="auto">
          <a:xfrm>
            <a:off x="14947303" y="15379455"/>
            <a:ext cx="12953518" cy="1355657"/>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dirty="0">
                <a:latin typeface="+mn-lt"/>
                <a:cs typeface="+mn-cs"/>
              </a:rPr>
              <a:t>Sono stati inclusi 1,198 pazienti, di età media pari a 48.7 anni, prevalentemente nella fascia 33-55 anni e di sesso maschile (73.4%), e con un profilo di comorbidità non severo (CCI medio: 0.2) (Tabella 1). </a:t>
            </a:r>
            <a:endParaRPr lang="en-US" altLang="en-US" sz="2800" b="1" dirty="0">
              <a:latin typeface="+mn-lt"/>
              <a:cs typeface="+mn-cs"/>
            </a:endParaRPr>
          </a:p>
        </p:txBody>
      </p:sp>
      <p:pic>
        <p:nvPicPr>
          <p:cNvPr id="2071" name="Immagine 11">
            <a:extLst>
              <a:ext uri="{FF2B5EF4-FFF2-40B4-BE49-F238E27FC236}">
                <a16:creationId xmlns:a16="http://schemas.microsoft.com/office/drawing/2014/main" id="{C6D00468-03F6-B6CB-F307-4E2C2A76A8E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1025" y="250825"/>
            <a:ext cx="17481550"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13">
            <a:extLst>
              <a:ext uri="{FF2B5EF4-FFF2-40B4-BE49-F238E27FC236}">
                <a16:creationId xmlns:a16="http://schemas.microsoft.com/office/drawing/2014/main" id="{36ABF21E-1139-F744-A781-969F616DB116}"/>
              </a:ext>
            </a:extLst>
          </p:cNvPr>
          <p:cNvSpPr>
            <a:spLocks noChangeArrowheads="1"/>
          </p:cNvSpPr>
          <p:nvPr/>
        </p:nvSpPr>
        <p:spPr bwMode="auto">
          <a:xfrm>
            <a:off x="12657138" y="5219247"/>
            <a:ext cx="3544887" cy="936625"/>
          </a:xfrm>
          <a:prstGeom prst="roundRect">
            <a:avLst>
              <a:gd name="adj" fmla="val 33792"/>
            </a:avLst>
          </a:prstGeom>
          <a:solidFill>
            <a:schemeClr val="bg1"/>
          </a:solidFill>
          <a:ln w="76200">
            <a:solidFill>
              <a:srgbClr val="FFC000"/>
            </a:solidFill>
            <a:round/>
            <a:headEnd/>
            <a:tailEnd/>
          </a:ln>
          <a:effectLst/>
        </p:spPr>
        <p:txBody>
          <a:bodyPr wrap="none" lIns="93259" tIns="46629" rIns="93259" bIns="46629" anchor="ct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ctr" eaLnBrk="1" hangingPunct="1">
              <a:lnSpc>
                <a:spcPct val="103000"/>
              </a:lnSpc>
              <a:spcBef>
                <a:spcPts val="0"/>
              </a:spcBef>
              <a:defRPr/>
            </a:pPr>
            <a:r>
              <a:rPr lang="en-US" altLang="en-US" sz="4800" b="1" dirty="0">
                <a:cs typeface="+mn-cs"/>
              </a:rPr>
              <a:t>PP260</a:t>
            </a:r>
          </a:p>
        </p:txBody>
      </p:sp>
      <p:pic>
        <p:nvPicPr>
          <p:cNvPr id="3" name="Immagine 2">
            <a:extLst>
              <a:ext uri="{FF2B5EF4-FFF2-40B4-BE49-F238E27FC236}">
                <a16:creationId xmlns:a16="http://schemas.microsoft.com/office/drawing/2014/main" id="{72DB39E2-2DFC-4477-648B-37C8CE903D47}"/>
              </a:ext>
            </a:extLst>
          </p:cNvPr>
          <p:cNvPicPr>
            <a:picLocks noChangeAspect="1"/>
          </p:cNvPicPr>
          <p:nvPr/>
        </p:nvPicPr>
        <p:blipFill>
          <a:blip r:embed="rId4"/>
          <a:stretch>
            <a:fillRect/>
          </a:stretch>
        </p:blipFill>
        <p:spPr>
          <a:xfrm>
            <a:off x="10397963" y="3464409"/>
            <a:ext cx="8016935" cy="1591194"/>
          </a:xfrm>
          <a:prstGeom prst="rect">
            <a:avLst/>
          </a:prstGeom>
        </p:spPr>
      </p:pic>
      <p:sp>
        <p:nvSpPr>
          <p:cNvPr id="7" name="Text Box 14">
            <a:extLst>
              <a:ext uri="{FF2B5EF4-FFF2-40B4-BE49-F238E27FC236}">
                <a16:creationId xmlns:a16="http://schemas.microsoft.com/office/drawing/2014/main" id="{94A33471-E7CB-142F-A2D8-43B3FD7228DD}"/>
              </a:ext>
            </a:extLst>
          </p:cNvPr>
          <p:cNvSpPr txBox="1">
            <a:spLocks noChangeArrowheads="1"/>
          </p:cNvSpPr>
          <p:nvPr/>
        </p:nvSpPr>
        <p:spPr bwMode="auto">
          <a:xfrm>
            <a:off x="1625181" y="9046993"/>
            <a:ext cx="25590249" cy="1940828"/>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marL="82550" algn="just">
              <a:lnSpc>
                <a:spcPct val="103000"/>
              </a:lnSpc>
              <a:spcBef>
                <a:spcPts val="0"/>
              </a:spcBef>
            </a:pPr>
            <a:r>
              <a:rPr lang="it-IT" sz="4000" b="1" dirty="0">
                <a:effectLst/>
                <a:latin typeface="Arial" panose="020B0604020202020204" pitchFamily="34" charset="0"/>
                <a:ea typeface="Times New Roman" panose="02020603050405020304" pitchFamily="18" charset="0"/>
              </a:rPr>
              <a:t>V.</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Perrone</a:t>
            </a:r>
            <a:r>
              <a:rPr lang="it-IT" sz="4000" b="1" baseline="30000" dirty="0">
                <a:effectLst/>
                <a:latin typeface="Arial" panose="020B0604020202020204" pitchFamily="34" charset="0"/>
                <a:ea typeface="Times New Roman" panose="02020603050405020304" pitchFamily="18" charset="0"/>
              </a:rPr>
              <a:t>1</a:t>
            </a:r>
            <a:r>
              <a:rPr lang="it-IT" sz="4000" b="1" dirty="0">
                <a:effectLst/>
                <a:latin typeface="Arial" panose="020B0604020202020204" pitchFamily="34" charset="0"/>
                <a:ea typeface="Times New Roman" panose="02020603050405020304" pitchFamily="18" charset="0"/>
              </a:rPr>
              <a:t>,</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M.</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Dovizio</a:t>
            </a:r>
            <a:r>
              <a:rPr lang="it-IT" sz="4000" b="1" baseline="30000" dirty="0">
                <a:effectLst/>
                <a:latin typeface="Arial" panose="020B0604020202020204" pitchFamily="34" charset="0"/>
                <a:ea typeface="Times New Roman" panose="02020603050405020304" pitchFamily="18" charset="0"/>
              </a:rPr>
              <a:t>1</a:t>
            </a:r>
            <a:r>
              <a:rPr lang="it-IT" sz="4000" b="1" dirty="0">
                <a:effectLst/>
                <a:latin typeface="Arial" panose="020B0604020202020204" pitchFamily="34" charset="0"/>
                <a:ea typeface="Times New Roman" panose="02020603050405020304" pitchFamily="18" charset="0"/>
              </a:rPr>
              <a:t>,</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D.</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Sangiorgi</a:t>
            </a:r>
            <a:r>
              <a:rPr lang="it-IT" sz="4000" b="1" baseline="30000" dirty="0">
                <a:effectLst/>
                <a:latin typeface="Arial" panose="020B0604020202020204" pitchFamily="34" charset="0"/>
                <a:ea typeface="Times New Roman" panose="02020603050405020304" pitchFamily="18" charset="0"/>
              </a:rPr>
              <a:t>1</a:t>
            </a:r>
            <a:r>
              <a:rPr lang="it-IT" sz="4000" b="1" dirty="0">
                <a:effectLst/>
                <a:latin typeface="Arial" panose="020B0604020202020204" pitchFamily="34" charset="0"/>
                <a:ea typeface="Times New Roman" panose="02020603050405020304" pitchFamily="18" charset="0"/>
              </a:rPr>
              <a:t>,</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M.</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Andretta</a:t>
            </a:r>
            <a:r>
              <a:rPr lang="it-IT" sz="4000" b="1" baseline="30000" dirty="0">
                <a:effectLst/>
                <a:latin typeface="Arial" panose="020B0604020202020204" pitchFamily="34" charset="0"/>
                <a:ea typeface="Times New Roman" panose="02020603050405020304" pitchFamily="18" charset="0"/>
              </a:rPr>
              <a:t>2</a:t>
            </a:r>
            <a:r>
              <a:rPr lang="it-IT" sz="4000" b="1" dirty="0">
                <a:effectLst/>
                <a:latin typeface="Arial" panose="020B0604020202020204" pitchFamily="34" charset="0"/>
                <a:ea typeface="Times New Roman" panose="02020603050405020304" pitchFamily="18" charset="0"/>
              </a:rPr>
              <a:t>,</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F.</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Bartolini</a:t>
            </a:r>
            <a:r>
              <a:rPr lang="it-IT" sz="4000" b="1" baseline="30000" dirty="0">
                <a:effectLst/>
                <a:latin typeface="Arial" panose="020B0604020202020204" pitchFamily="34" charset="0"/>
                <a:ea typeface="Times New Roman" panose="02020603050405020304" pitchFamily="18" charset="0"/>
              </a:rPr>
              <a:t>3</a:t>
            </a:r>
            <a:r>
              <a:rPr lang="it-IT" sz="4000" b="1" dirty="0">
                <a:effectLst/>
                <a:latin typeface="Arial" panose="020B0604020202020204" pitchFamily="34" charset="0"/>
                <a:ea typeface="Times New Roman" panose="02020603050405020304" pitchFamily="18" charset="0"/>
              </a:rPr>
              <a:t>,</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A.</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Cavaliere</a:t>
            </a:r>
            <a:r>
              <a:rPr lang="it-IT" sz="4000" b="1" baseline="30000" dirty="0">
                <a:effectLst/>
                <a:latin typeface="Arial" panose="020B0604020202020204" pitchFamily="34" charset="0"/>
                <a:ea typeface="Times New Roman" panose="02020603050405020304" pitchFamily="18" charset="0"/>
              </a:rPr>
              <a:t>4</a:t>
            </a:r>
            <a:r>
              <a:rPr lang="it-IT" sz="4000" b="1" dirty="0">
                <a:effectLst/>
                <a:latin typeface="Arial" panose="020B0604020202020204" pitchFamily="34" charset="0"/>
                <a:ea typeface="Times New Roman" panose="02020603050405020304" pitchFamily="18" charset="0"/>
              </a:rPr>
              <a:t>,</a:t>
            </a:r>
            <a:r>
              <a:rPr lang="it-IT" sz="4000" b="1" spc="2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A. Ciaccia</a:t>
            </a:r>
            <a:r>
              <a:rPr lang="it-IT" sz="4000" b="1" baseline="30000" dirty="0">
                <a:effectLst/>
                <a:latin typeface="Arial" panose="020B0604020202020204" pitchFamily="34" charset="0"/>
                <a:ea typeface="Times New Roman" panose="02020603050405020304" pitchFamily="18" charset="0"/>
              </a:rPr>
              <a:t>5</a:t>
            </a:r>
            <a:r>
              <a:rPr lang="it-IT" sz="4000" b="1" dirty="0">
                <a:effectLst/>
                <a:latin typeface="Arial" panose="020B0604020202020204" pitchFamily="34" charset="0"/>
                <a:ea typeface="Times New Roman" panose="02020603050405020304" pitchFamily="18" charset="0"/>
              </a:rPr>
              <a:t>,</a:t>
            </a:r>
            <a:r>
              <a:rPr lang="it-IT" sz="4000" b="1" spc="4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A.</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Chinellato</a:t>
            </a:r>
            <a:r>
              <a:rPr lang="it-IT" sz="4000" b="1" baseline="30000" dirty="0">
                <a:effectLst/>
                <a:latin typeface="Arial" panose="020B0604020202020204" pitchFamily="34" charset="0"/>
                <a:ea typeface="Times New Roman" panose="02020603050405020304" pitchFamily="18" charset="0"/>
              </a:rPr>
              <a:t>6</a:t>
            </a:r>
            <a:r>
              <a:rPr lang="it-IT" sz="4000" b="1" dirty="0">
                <a:effectLst/>
                <a:latin typeface="Arial" panose="020B0604020202020204" pitchFamily="34" charset="0"/>
                <a:ea typeface="Times New Roman" panose="02020603050405020304" pitchFamily="18" charset="0"/>
              </a:rPr>
              <a:t>,</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A.</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Costantini</a:t>
            </a:r>
            <a:r>
              <a:rPr lang="it-IT" sz="4000" b="1" baseline="30000" dirty="0">
                <a:effectLst/>
                <a:latin typeface="Arial" panose="020B0604020202020204" pitchFamily="34" charset="0"/>
                <a:ea typeface="Times New Roman" panose="02020603050405020304" pitchFamily="18" charset="0"/>
              </a:rPr>
              <a:t>7</a:t>
            </a:r>
            <a:r>
              <a:rPr lang="it-IT" sz="4000" b="1" dirty="0">
                <a:effectLst/>
                <a:latin typeface="Arial" panose="020B0604020202020204" pitchFamily="34" charset="0"/>
                <a:ea typeface="Times New Roman" panose="02020603050405020304" pitchFamily="18" charset="0"/>
              </a:rPr>
              <a:t>,</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S.</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Dell'Orco</a:t>
            </a:r>
            <a:r>
              <a:rPr lang="it-IT" sz="4000" b="1" baseline="30000" dirty="0">
                <a:effectLst/>
                <a:latin typeface="Arial" panose="020B0604020202020204" pitchFamily="34" charset="0"/>
                <a:ea typeface="Times New Roman" panose="02020603050405020304" pitchFamily="18" charset="0"/>
              </a:rPr>
              <a:t>8</a:t>
            </a:r>
            <a:r>
              <a:rPr lang="it-IT" sz="4000" b="1" dirty="0">
                <a:effectLst/>
                <a:latin typeface="Arial" panose="020B0604020202020204" pitchFamily="34" charset="0"/>
                <a:ea typeface="Times New Roman" panose="02020603050405020304" pitchFamily="18" charset="0"/>
              </a:rPr>
              <a:t>,</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F.</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Ferrante</a:t>
            </a:r>
            <a:r>
              <a:rPr lang="it-IT" sz="4000" b="1" baseline="30000" dirty="0">
                <a:effectLst/>
                <a:latin typeface="Arial" panose="020B0604020202020204" pitchFamily="34" charset="0"/>
                <a:ea typeface="Times New Roman" panose="02020603050405020304" pitchFamily="18" charset="0"/>
              </a:rPr>
              <a:t>9</a:t>
            </a:r>
            <a:r>
              <a:rPr lang="it-IT" sz="4000" b="1" dirty="0">
                <a:effectLst/>
                <a:latin typeface="Arial" panose="020B0604020202020204" pitchFamily="34" charset="0"/>
                <a:ea typeface="Times New Roman" panose="02020603050405020304" pitchFamily="18" charset="0"/>
              </a:rPr>
              <a:t>,</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L.</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Gallo</a:t>
            </a:r>
            <a:r>
              <a:rPr lang="it-IT" sz="4000" b="1" baseline="30000" dirty="0">
                <a:effectLst/>
                <a:latin typeface="Arial" panose="020B0604020202020204" pitchFamily="34" charset="0"/>
                <a:ea typeface="Times New Roman" panose="02020603050405020304" pitchFamily="18" charset="0"/>
              </a:rPr>
              <a:t>10</a:t>
            </a:r>
            <a:r>
              <a:rPr lang="it-IT" sz="4000" b="1" dirty="0">
                <a:effectLst/>
                <a:latin typeface="Arial" panose="020B0604020202020204" pitchFamily="34" charset="0"/>
                <a:ea typeface="Times New Roman" panose="02020603050405020304" pitchFamily="18" charset="0"/>
              </a:rPr>
              <a:t>,</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S.</a:t>
            </a:r>
            <a:r>
              <a:rPr lang="it-IT" sz="4000" b="1" spc="50"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Gentile</a:t>
            </a:r>
            <a:r>
              <a:rPr lang="it-IT" sz="4000" b="1" baseline="30000" dirty="0">
                <a:effectLst/>
                <a:latin typeface="Arial" panose="020B0604020202020204" pitchFamily="34" charset="0"/>
                <a:ea typeface="Times New Roman" panose="02020603050405020304" pitchFamily="18" charset="0"/>
              </a:rPr>
              <a:t>10</a:t>
            </a:r>
            <a:r>
              <a:rPr lang="it-IT" sz="4000" b="1" dirty="0">
                <a:effectLst/>
                <a:latin typeface="Arial" panose="020B0604020202020204" pitchFamily="34" charset="0"/>
                <a:ea typeface="Times New Roman" panose="02020603050405020304" pitchFamily="18" charset="0"/>
              </a:rPr>
              <a:t>, A. Lavalle</a:t>
            </a:r>
            <a:r>
              <a:rPr lang="it-IT" sz="4000" b="1" baseline="30000" dirty="0">
                <a:effectLst/>
                <a:latin typeface="Arial" panose="020B0604020202020204" pitchFamily="34" charset="0"/>
                <a:ea typeface="Times New Roman" panose="02020603050405020304" pitchFamily="18" charset="0"/>
              </a:rPr>
              <a:t>10</a:t>
            </a:r>
            <a:r>
              <a:rPr lang="it-IT" sz="4000" b="1" dirty="0">
                <a:effectLst/>
                <a:latin typeface="Arial" panose="020B0604020202020204" pitchFamily="34" charset="0"/>
                <a:ea typeface="Times New Roman" panose="02020603050405020304" pitchFamily="18" charset="0"/>
              </a:rPr>
              <a:t>,</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R.</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Moscogiuri</a:t>
            </a:r>
            <a:r>
              <a:rPr lang="it-IT" sz="4000" b="1" baseline="30000" dirty="0">
                <a:effectLst/>
                <a:latin typeface="Arial" panose="020B0604020202020204" pitchFamily="34" charset="0"/>
                <a:ea typeface="Times New Roman" panose="02020603050405020304" pitchFamily="18" charset="0"/>
              </a:rPr>
              <a:t>11</a:t>
            </a:r>
            <a:r>
              <a:rPr lang="it-IT" sz="4000" b="1" dirty="0">
                <a:effectLst/>
                <a:latin typeface="Arial" panose="020B0604020202020204" pitchFamily="34" charset="0"/>
                <a:ea typeface="Times New Roman" panose="02020603050405020304" pitchFamily="18" charset="0"/>
              </a:rPr>
              <a:t>,</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E.</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Mosele</a:t>
            </a:r>
            <a:r>
              <a:rPr lang="it-IT" sz="4000" b="1" baseline="30000" dirty="0">
                <a:effectLst/>
                <a:latin typeface="Arial" panose="020B0604020202020204" pitchFamily="34" charset="0"/>
                <a:ea typeface="Times New Roman" panose="02020603050405020304" pitchFamily="18" charset="0"/>
              </a:rPr>
              <a:t>12</a:t>
            </a:r>
            <a:r>
              <a:rPr lang="it-IT" sz="4000" b="1" dirty="0">
                <a:effectLst/>
                <a:latin typeface="Arial" panose="020B0604020202020204" pitchFamily="34" charset="0"/>
                <a:ea typeface="Times New Roman" panose="02020603050405020304" pitchFamily="18" charset="0"/>
              </a:rPr>
              <a:t>,</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C.</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Procacci</a:t>
            </a:r>
            <a:r>
              <a:rPr lang="it-IT" sz="4000" b="1" baseline="30000" dirty="0">
                <a:effectLst/>
                <a:latin typeface="Arial" panose="020B0604020202020204" pitchFamily="34" charset="0"/>
                <a:ea typeface="Times New Roman" panose="02020603050405020304" pitchFamily="18" charset="0"/>
              </a:rPr>
              <a:t>13</a:t>
            </a:r>
            <a:r>
              <a:rPr lang="it-IT" sz="4000" b="1" dirty="0">
                <a:effectLst/>
                <a:latin typeface="Arial" panose="020B0604020202020204" pitchFamily="34" charset="0"/>
                <a:ea typeface="Times New Roman" panose="02020603050405020304" pitchFamily="18" charset="0"/>
              </a:rPr>
              <a:t>,</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D.</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Re</a:t>
            </a:r>
            <a:r>
              <a:rPr lang="it-IT" sz="4000" b="1" baseline="30000" dirty="0">
                <a:effectLst/>
                <a:latin typeface="Arial" panose="020B0604020202020204" pitchFamily="34" charset="0"/>
                <a:ea typeface="Times New Roman" panose="02020603050405020304" pitchFamily="18" charset="0"/>
              </a:rPr>
              <a:t>14</a:t>
            </a:r>
            <a:r>
              <a:rPr lang="it-IT" sz="4000" b="1" dirty="0">
                <a:effectLst/>
                <a:latin typeface="Arial" panose="020B0604020202020204" pitchFamily="34" charset="0"/>
                <a:ea typeface="Times New Roman" panose="02020603050405020304" pitchFamily="18" charset="0"/>
              </a:rPr>
              <a:t>,</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F.</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Santoleri</a:t>
            </a:r>
            <a:r>
              <a:rPr lang="it-IT" sz="4000" b="1" baseline="30000" dirty="0">
                <a:effectLst/>
                <a:latin typeface="Arial" panose="020B0604020202020204" pitchFamily="34" charset="0"/>
                <a:ea typeface="Times New Roman" panose="02020603050405020304" pitchFamily="18" charset="0"/>
              </a:rPr>
              <a:t>7</a:t>
            </a:r>
            <a:r>
              <a:rPr lang="it-IT" sz="4000" b="1" dirty="0">
                <a:effectLst/>
                <a:latin typeface="Arial" panose="020B0604020202020204" pitchFamily="34" charset="0"/>
                <a:ea typeface="Times New Roman" panose="02020603050405020304" pitchFamily="18" charset="0"/>
              </a:rPr>
              <a:t>,</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A.</a:t>
            </a:r>
            <a:r>
              <a:rPr lang="it-IT" sz="4000" b="1" spc="5" dirty="0">
                <a:effectLst/>
                <a:latin typeface="Arial" panose="020B0604020202020204" pitchFamily="34" charset="0"/>
                <a:ea typeface="Times New Roman" panose="02020603050405020304" pitchFamily="18" charset="0"/>
              </a:rPr>
              <a:t> </a:t>
            </a:r>
            <a:r>
              <a:rPr lang="it-IT" sz="4000" b="1" dirty="0">
                <a:effectLst/>
                <a:latin typeface="Arial" panose="020B0604020202020204" pitchFamily="34" charset="0"/>
                <a:ea typeface="Times New Roman" panose="02020603050405020304" pitchFamily="18" charset="0"/>
              </a:rPr>
              <a:t>Roccia</a:t>
            </a:r>
            <a:r>
              <a:rPr lang="it-IT" sz="4000" b="1" baseline="30000" dirty="0">
                <a:effectLst/>
                <a:latin typeface="Arial" panose="020B0604020202020204" pitchFamily="34" charset="0"/>
                <a:ea typeface="Times New Roman" panose="02020603050405020304" pitchFamily="18" charset="0"/>
              </a:rPr>
              <a:t>15</a:t>
            </a:r>
            <a:r>
              <a:rPr lang="it-IT" sz="4000" b="1" dirty="0">
                <a:effectLst/>
                <a:latin typeface="Arial" panose="020B0604020202020204" pitchFamily="34" charset="0"/>
                <a:ea typeface="Times New Roman" panose="02020603050405020304" pitchFamily="18" charset="0"/>
              </a:rPr>
              <a:t>, F. Maggiolo</a:t>
            </a:r>
            <a:r>
              <a:rPr lang="it-IT" sz="4000" b="1" baseline="30000" dirty="0">
                <a:effectLst/>
                <a:latin typeface="Arial" panose="020B0604020202020204" pitchFamily="34" charset="0"/>
                <a:ea typeface="Times New Roman" panose="02020603050405020304" pitchFamily="18" charset="0"/>
              </a:rPr>
              <a:t>16</a:t>
            </a:r>
            <a:r>
              <a:rPr lang="it-IT" sz="4000" b="1" dirty="0">
                <a:effectLst/>
                <a:latin typeface="Arial" panose="020B0604020202020204" pitchFamily="34" charset="0"/>
                <a:ea typeface="Times New Roman" panose="02020603050405020304" pitchFamily="18" charset="0"/>
              </a:rPr>
              <a:t>, </a:t>
            </a:r>
            <a:r>
              <a:rPr lang="it-IT" sz="4000" b="1" u="sng" dirty="0">
                <a:effectLst/>
                <a:latin typeface="Arial" panose="020B0604020202020204" pitchFamily="34" charset="0"/>
                <a:ea typeface="Times New Roman" panose="02020603050405020304" pitchFamily="18" charset="0"/>
              </a:rPr>
              <a:t>L. Degli Esposti</a:t>
            </a:r>
            <a:r>
              <a:rPr lang="it-IT" sz="4000" b="1" u="sng" baseline="30000" dirty="0">
                <a:effectLst/>
                <a:latin typeface="Arial" panose="020B0604020202020204" pitchFamily="34" charset="0"/>
                <a:ea typeface="Times New Roman" panose="02020603050405020304" pitchFamily="18" charset="0"/>
              </a:rPr>
              <a:t>1</a:t>
            </a:r>
            <a:endParaRPr lang="it-IT" sz="4000" b="1" u="sng" dirty="0">
              <a:effectLst/>
              <a:latin typeface="Times New Roman" panose="02020603050405020304" pitchFamily="18" charset="0"/>
              <a:ea typeface="Times New Roman" panose="02020603050405020304" pitchFamily="18" charset="0"/>
            </a:endParaRPr>
          </a:p>
        </p:txBody>
      </p:sp>
      <p:sp>
        <p:nvSpPr>
          <p:cNvPr id="8" name="Text Box 14">
            <a:extLst>
              <a:ext uri="{FF2B5EF4-FFF2-40B4-BE49-F238E27FC236}">
                <a16:creationId xmlns:a16="http://schemas.microsoft.com/office/drawing/2014/main" id="{F70DEFC8-8EC1-250A-62D5-8FF7EAC70D32}"/>
              </a:ext>
            </a:extLst>
          </p:cNvPr>
          <p:cNvSpPr txBox="1">
            <a:spLocks noChangeArrowheads="1"/>
          </p:cNvSpPr>
          <p:nvPr/>
        </p:nvSpPr>
        <p:spPr bwMode="auto">
          <a:xfrm>
            <a:off x="1625181" y="11226624"/>
            <a:ext cx="25590249" cy="1592528"/>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pPr>
            <a:r>
              <a:rPr lang="it-IT" sz="2400" i="1" baseline="30000" dirty="0">
                <a:effectLst/>
                <a:latin typeface="Arial" panose="020B0604020202020204" pitchFamily="34" charset="0"/>
                <a:ea typeface="Times New Roman" panose="02020603050405020304" pitchFamily="18" charset="0"/>
              </a:rPr>
              <a:t>1</a:t>
            </a:r>
            <a:r>
              <a:rPr lang="it-IT" sz="2400" i="1" dirty="0">
                <a:effectLst/>
                <a:latin typeface="Arial" panose="020B0604020202020204" pitchFamily="34" charset="0"/>
                <a:ea typeface="Times New Roman" panose="02020603050405020304" pitchFamily="18" charset="0"/>
              </a:rPr>
              <a:t>Clicon Società Benefit </a:t>
            </a:r>
            <a:r>
              <a:rPr lang="it-IT" sz="2400" i="1" dirty="0" err="1">
                <a:effectLst/>
                <a:latin typeface="Arial" panose="020B0604020202020204" pitchFamily="34" charset="0"/>
                <a:ea typeface="Times New Roman" panose="02020603050405020304" pitchFamily="18" charset="0"/>
              </a:rPr>
              <a:t>srl</a:t>
            </a:r>
            <a:r>
              <a:rPr lang="it-IT" sz="2400" i="1" dirty="0">
                <a:effectLst/>
                <a:latin typeface="Arial" panose="020B0604020202020204" pitchFamily="34" charset="0"/>
                <a:ea typeface="Times New Roman" panose="02020603050405020304" pitchFamily="18" charset="0"/>
              </a:rPr>
              <a:t>, Health, </a:t>
            </a:r>
            <a:r>
              <a:rPr lang="it-IT" sz="2400" i="1" dirty="0" err="1">
                <a:effectLst/>
                <a:latin typeface="Arial" panose="020B0604020202020204" pitchFamily="34" charset="0"/>
                <a:ea typeface="Times New Roman" panose="02020603050405020304" pitchFamily="18" charset="0"/>
              </a:rPr>
              <a:t>Economics</a:t>
            </a:r>
            <a:r>
              <a:rPr lang="it-IT" sz="2400" i="1" dirty="0">
                <a:effectLst/>
                <a:latin typeface="Arial" panose="020B0604020202020204" pitchFamily="34" charset="0"/>
                <a:ea typeface="Times New Roman" panose="02020603050405020304" pitchFamily="18" charset="0"/>
              </a:rPr>
              <a:t> &amp; Outcomes Research, Bologna; </a:t>
            </a:r>
            <a:r>
              <a:rPr lang="it-IT" sz="2400" i="1" baseline="30000" dirty="0">
                <a:effectLst/>
                <a:latin typeface="Arial" panose="020B0604020202020204" pitchFamily="34" charset="0"/>
                <a:ea typeface="Times New Roman" panose="02020603050405020304" pitchFamily="18" charset="0"/>
              </a:rPr>
              <a:t>2</a:t>
            </a:r>
            <a:r>
              <a:rPr lang="it-IT" sz="2400" i="1" dirty="0">
                <a:effectLst/>
                <a:latin typeface="Arial" panose="020B0604020202020204" pitchFamily="34" charset="0"/>
                <a:ea typeface="Times New Roman" panose="02020603050405020304" pitchFamily="18" charset="0"/>
              </a:rPr>
              <a:t>Azienda ULSS 8 </a:t>
            </a:r>
            <a:r>
              <a:rPr lang="it-IT" sz="2400" i="1" dirty="0" err="1">
                <a:effectLst/>
                <a:latin typeface="Arial" panose="020B0604020202020204" pitchFamily="34" charset="0"/>
                <a:ea typeface="Times New Roman" panose="02020603050405020304" pitchFamily="18" charset="0"/>
              </a:rPr>
              <a:t>Berica</a:t>
            </a:r>
            <a:r>
              <a:rPr lang="it-IT" sz="2400" i="1" dirty="0">
                <a:effectLst/>
                <a:latin typeface="Arial" panose="020B0604020202020204" pitchFamily="34" charset="0"/>
                <a:ea typeface="Times New Roman" panose="02020603050405020304" pitchFamily="18" charset="0"/>
              </a:rPr>
              <a:t>, Vicenza; </a:t>
            </a:r>
            <a:r>
              <a:rPr lang="it-IT" sz="2400" i="1" baseline="30000" dirty="0">
                <a:effectLst/>
                <a:latin typeface="Arial" panose="020B0604020202020204" pitchFamily="34" charset="0"/>
                <a:ea typeface="Times New Roman" panose="02020603050405020304" pitchFamily="18" charset="0"/>
              </a:rPr>
              <a:t>3</a:t>
            </a:r>
            <a:r>
              <a:rPr lang="it-IT" sz="2400" i="1" dirty="0">
                <a:effectLst/>
                <a:latin typeface="Arial" panose="020B0604020202020204" pitchFamily="34" charset="0"/>
                <a:ea typeface="Times New Roman" panose="02020603050405020304" pitchFamily="18" charset="0"/>
              </a:rPr>
              <a:t>USL Umbria 2 Terni, </a:t>
            </a:r>
            <a:r>
              <a:rPr lang="it-IT" sz="2400" i="1" baseline="30000" dirty="0">
                <a:effectLst/>
                <a:latin typeface="Arial" panose="020B0604020202020204" pitchFamily="34" charset="0"/>
                <a:ea typeface="Times New Roman" panose="02020603050405020304" pitchFamily="18" charset="0"/>
              </a:rPr>
              <a:t>4</a:t>
            </a:r>
            <a:r>
              <a:rPr lang="it-IT" sz="2400" i="1" dirty="0">
                <a:effectLst/>
                <a:latin typeface="Arial" panose="020B0604020202020204" pitchFamily="34" charset="0"/>
                <a:ea typeface="Times New Roman" panose="02020603050405020304" pitchFamily="18" charset="0"/>
              </a:rPr>
              <a:t>ASL Viterbo, Viterbo; </a:t>
            </a:r>
            <a:r>
              <a:rPr lang="it-IT" sz="2400" i="1" baseline="30000" dirty="0">
                <a:effectLst/>
                <a:latin typeface="Arial" panose="020B0604020202020204" pitchFamily="34" charset="0"/>
                <a:ea typeface="Times New Roman" panose="02020603050405020304" pitchFamily="18" charset="0"/>
              </a:rPr>
              <a:t>5</a:t>
            </a:r>
            <a:r>
              <a:rPr lang="it-IT" sz="2400" i="1" dirty="0">
                <a:effectLst/>
                <a:latin typeface="Arial" panose="020B0604020202020204" pitchFamily="34" charset="0"/>
                <a:ea typeface="Times New Roman" panose="02020603050405020304" pitchFamily="18" charset="0"/>
              </a:rPr>
              <a:t>ASL Foggia, Foggia; </a:t>
            </a:r>
            <a:r>
              <a:rPr lang="it-IT" sz="2400" i="1" baseline="30000" dirty="0">
                <a:effectLst/>
                <a:latin typeface="Arial" panose="020B0604020202020204" pitchFamily="34" charset="0"/>
                <a:ea typeface="Times New Roman" panose="02020603050405020304" pitchFamily="18" charset="0"/>
              </a:rPr>
              <a:t>6</a:t>
            </a:r>
            <a:r>
              <a:rPr lang="it-IT" sz="2400" i="1" dirty="0">
                <a:effectLst/>
                <a:latin typeface="Arial" panose="020B0604020202020204" pitchFamily="34" charset="0"/>
                <a:ea typeface="Times New Roman" panose="02020603050405020304" pitchFamily="18" charset="0"/>
              </a:rPr>
              <a:t>Azienda ULSS 3 Serenissima Mestre (VE); </a:t>
            </a:r>
            <a:r>
              <a:rPr lang="it-IT" sz="2400" i="1" baseline="30000" dirty="0">
                <a:effectLst/>
                <a:latin typeface="Arial" panose="020B0604020202020204" pitchFamily="34" charset="0"/>
                <a:ea typeface="Times New Roman" panose="02020603050405020304" pitchFamily="18" charset="0"/>
              </a:rPr>
              <a:t>7</a:t>
            </a:r>
            <a:r>
              <a:rPr lang="it-IT" sz="2400" i="1" dirty="0">
                <a:effectLst/>
                <a:latin typeface="Arial" panose="020B0604020202020204" pitchFamily="34" charset="0"/>
                <a:ea typeface="Times New Roman" panose="02020603050405020304" pitchFamily="18" charset="0"/>
              </a:rPr>
              <a:t>ASL Pescara, Pescara; </a:t>
            </a:r>
            <a:r>
              <a:rPr lang="it-IT" sz="2400" i="1" baseline="30000" dirty="0">
                <a:effectLst/>
                <a:latin typeface="Arial" panose="020B0604020202020204" pitchFamily="34" charset="0"/>
                <a:ea typeface="Times New Roman" panose="02020603050405020304" pitchFamily="18" charset="0"/>
              </a:rPr>
              <a:t>8</a:t>
            </a:r>
            <a:r>
              <a:rPr lang="it-IT" sz="2400" i="1" dirty="0">
                <a:effectLst/>
                <a:latin typeface="Arial" panose="020B0604020202020204" pitchFamily="34" charset="0"/>
                <a:ea typeface="Times New Roman" panose="02020603050405020304" pitchFamily="18" charset="0"/>
              </a:rPr>
              <a:t>ASL Roma 6 Albano Laziale (RM); </a:t>
            </a:r>
            <a:r>
              <a:rPr lang="it-IT" sz="2400" i="1" baseline="30000" dirty="0">
                <a:effectLst/>
                <a:latin typeface="Arial" panose="020B0604020202020204" pitchFamily="34" charset="0"/>
                <a:ea typeface="Times New Roman" panose="02020603050405020304" pitchFamily="18" charset="0"/>
              </a:rPr>
              <a:t>9</a:t>
            </a:r>
            <a:r>
              <a:rPr lang="it-IT" sz="2400" i="1" dirty="0">
                <a:effectLst/>
                <a:latin typeface="Arial" panose="020B0604020202020204" pitchFamily="34" charset="0"/>
                <a:ea typeface="Times New Roman" panose="02020603050405020304" pitchFamily="18" charset="0"/>
              </a:rPr>
              <a:t>ASL Frosinone, Frosinone; </a:t>
            </a:r>
            <a:r>
              <a:rPr lang="it-IT" sz="2400" i="1" baseline="30000" dirty="0">
                <a:effectLst/>
                <a:latin typeface="Arial" panose="020B0604020202020204" pitchFamily="34" charset="0"/>
                <a:ea typeface="Times New Roman" panose="02020603050405020304" pitchFamily="18" charset="0"/>
              </a:rPr>
              <a:t>10</a:t>
            </a:r>
            <a:r>
              <a:rPr lang="it-IT" sz="2400" i="1" dirty="0">
                <a:effectLst/>
                <a:latin typeface="Arial" panose="020B0604020202020204" pitchFamily="34" charset="0"/>
                <a:ea typeface="Times New Roman" panose="02020603050405020304" pitchFamily="18" charset="0"/>
              </a:rPr>
              <a:t>Direzione Generale per la Salute Regione Molise, Campobasso; </a:t>
            </a:r>
            <a:r>
              <a:rPr lang="it-IT" sz="2400" i="1" baseline="30000" dirty="0">
                <a:effectLst/>
                <a:latin typeface="Arial" panose="020B0604020202020204" pitchFamily="34" charset="0"/>
                <a:ea typeface="Times New Roman" panose="02020603050405020304" pitchFamily="18" charset="0"/>
              </a:rPr>
              <a:t>11</a:t>
            </a:r>
            <a:r>
              <a:rPr lang="it-IT" sz="2400" i="1" dirty="0">
                <a:effectLst/>
                <a:latin typeface="Arial" panose="020B0604020202020204" pitchFamily="34" charset="0"/>
                <a:ea typeface="Times New Roman" panose="02020603050405020304" pitchFamily="18" charset="0"/>
              </a:rPr>
              <a:t>ASL Taranto, Taranto; </a:t>
            </a:r>
            <a:r>
              <a:rPr lang="it-IT" sz="2400" i="1" baseline="30000" dirty="0">
                <a:effectLst/>
                <a:latin typeface="Arial" panose="020B0604020202020204" pitchFamily="34" charset="0"/>
                <a:ea typeface="Times New Roman" panose="02020603050405020304" pitchFamily="18" charset="0"/>
              </a:rPr>
              <a:t>12</a:t>
            </a:r>
            <a:r>
              <a:rPr lang="it-IT" sz="2400" i="1" dirty="0">
                <a:effectLst/>
                <a:latin typeface="Arial" panose="020B0604020202020204" pitchFamily="34" charset="0"/>
                <a:ea typeface="Times New Roman" panose="02020603050405020304" pitchFamily="18" charset="0"/>
              </a:rPr>
              <a:t>Azienda ULSS 7 Pedemontana Bassano del Grappa (VI); </a:t>
            </a:r>
            <a:r>
              <a:rPr lang="it-IT" sz="2400" i="1" baseline="30000" dirty="0">
                <a:effectLst/>
                <a:latin typeface="Arial" panose="020B0604020202020204" pitchFamily="34" charset="0"/>
                <a:ea typeface="Times New Roman" panose="02020603050405020304" pitchFamily="18" charset="0"/>
              </a:rPr>
              <a:t>13</a:t>
            </a:r>
            <a:r>
              <a:rPr lang="it-IT" sz="2400" i="1" dirty="0">
                <a:effectLst/>
                <a:latin typeface="Arial" panose="020B0604020202020204" pitchFamily="34" charset="0"/>
                <a:ea typeface="Times New Roman" panose="02020603050405020304" pitchFamily="18" charset="0"/>
              </a:rPr>
              <a:t>ASL BAT Andria (BT); </a:t>
            </a:r>
            <a:r>
              <a:rPr lang="it-IT" sz="2400" i="1" baseline="30000" dirty="0">
                <a:effectLst/>
                <a:latin typeface="Arial" panose="020B0604020202020204" pitchFamily="34" charset="0"/>
                <a:ea typeface="Times New Roman" panose="02020603050405020304" pitchFamily="18" charset="0"/>
              </a:rPr>
              <a:t>14</a:t>
            </a:r>
            <a:r>
              <a:rPr lang="it-IT" sz="2400" i="1" dirty="0">
                <a:effectLst/>
                <a:latin typeface="Arial" panose="020B0604020202020204" pitchFamily="34" charset="0"/>
                <a:ea typeface="Times New Roman" panose="02020603050405020304" pitchFamily="18" charset="0"/>
              </a:rPr>
              <a:t>ASL Teramo, Teramo; </a:t>
            </a:r>
            <a:r>
              <a:rPr lang="it-IT" sz="2400" i="1" baseline="30000" dirty="0">
                <a:effectLst/>
                <a:latin typeface="Arial" panose="020B0604020202020204" pitchFamily="34" charset="0"/>
                <a:ea typeface="Times New Roman" panose="02020603050405020304" pitchFamily="18" charset="0"/>
              </a:rPr>
              <a:t>15</a:t>
            </a:r>
            <a:r>
              <a:rPr lang="it-IT" sz="2400" i="1" dirty="0">
                <a:effectLst/>
                <a:latin typeface="Arial" panose="020B0604020202020204" pitchFamily="34" charset="0"/>
                <a:ea typeface="Times New Roman" panose="02020603050405020304" pitchFamily="18" charset="0"/>
              </a:rPr>
              <a:t>Gilead Sciences </a:t>
            </a:r>
            <a:r>
              <a:rPr lang="it-IT" sz="2400" i="1" dirty="0" err="1">
                <a:effectLst/>
                <a:latin typeface="Arial" panose="020B0604020202020204" pitchFamily="34" charset="0"/>
                <a:ea typeface="Times New Roman" panose="02020603050405020304" pitchFamily="18" charset="0"/>
              </a:rPr>
              <a:t>Srl</a:t>
            </a:r>
            <a:r>
              <a:rPr lang="it-IT" sz="2400" i="1" dirty="0">
                <a:effectLst/>
                <a:latin typeface="Arial" panose="020B0604020202020204" pitchFamily="34" charset="0"/>
                <a:ea typeface="Times New Roman" panose="02020603050405020304" pitchFamily="18" charset="0"/>
              </a:rPr>
              <a:t> Milano; </a:t>
            </a:r>
            <a:r>
              <a:rPr lang="it-IT" sz="2400" i="1" baseline="30000" dirty="0">
                <a:effectLst/>
                <a:latin typeface="Arial" panose="020B0604020202020204" pitchFamily="34" charset="0"/>
                <a:ea typeface="Times New Roman" panose="02020603050405020304" pitchFamily="18" charset="0"/>
              </a:rPr>
              <a:t>16</a:t>
            </a:r>
            <a:r>
              <a:rPr lang="it-IT" sz="2400" i="1" dirty="0">
                <a:effectLst/>
                <a:latin typeface="Arial" panose="020B0604020202020204" pitchFamily="34" charset="0"/>
                <a:ea typeface="Times New Roman" panose="02020603050405020304" pitchFamily="18" charset="0"/>
              </a:rPr>
              <a:t>ASST Papa Giovanni XXIII Bergamo.</a:t>
            </a:r>
            <a:endParaRPr lang="it-IT" sz="2400" i="1" dirty="0">
              <a:effectLst/>
              <a:latin typeface="Times New Roman" panose="02020603050405020304" pitchFamily="18" charset="0"/>
              <a:ea typeface="Times New Roman" panose="02020603050405020304" pitchFamily="18" charset="0"/>
            </a:endParaRPr>
          </a:p>
        </p:txBody>
      </p:sp>
      <p:sp>
        <p:nvSpPr>
          <p:cNvPr id="4" name="Text Box 36">
            <a:extLst>
              <a:ext uri="{FF2B5EF4-FFF2-40B4-BE49-F238E27FC236}">
                <a16:creationId xmlns:a16="http://schemas.microsoft.com/office/drawing/2014/main" id="{DC70AB98-0571-6EDC-9BF8-3C070E80A6E2}"/>
              </a:ext>
            </a:extLst>
          </p:cNvPr>
          <p:cNvSpPr txBox="1">
            <a:spLocks noChangeArrowheads="1"/>
          </p:cNvSpPr>
          <p:nvPr/>
        </p:nvSpPr>
        <p:spPr bwMode="auto">
          <a:xfrm>
            <a:off x="699280" y="28222187"/>
            <a:ext cx="13068000" cy="4852640"/>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b="1" dirty="0">
                <a:solidFill>
                  <a:srgbClr val="00A5CE"/>
                </a:solidFill>
                <a:latin typeface="+mj-lt"/>
                <a:cs typeface="+mn-cs"/>
              </a:rPr>
              <a:t>Popolazione in analisi</a:t>
            </a:r>
          </a:p>
          <a:p>
            <a:pPr algn="just">
              <a:lnSpc>
                <a:spcPct val="103000"/>
              </a:lnSpc>
              <a:spcBef>
                <a:spcPts val="0"/>
              </a:spcBef>
              <a:defRPr/>
            </a:pPr>
            <a:r>
              <a:rPr lang="it-IT" altLang="en-US" sz="2800" b="1" i="1" dirty="0">
                <a:latin typeface="+mj-lt"/>
                <a:cs typeface="+mn-cs"/>
              </a:rPr>
              <a:t>Criteri di inclusione: </a:t>
            </a:r>
            <a:r>
              <a:rPr lang="it-IT" altLang="en-US" sz="2800" dirty="0">
                <a:latin typeface="+mj-lt"/>
                <a:cs typeface="+mn-cs"/>
              </a:rPr>
              <a:t>Pazienti di età ≥18 anni in trattamento con un regime a base di TAF.</a:t>
            </a:r>
          </a:p>
          <a:p>
            <a:pPr algn="just">
              <a:lnSpc>
                <a:spcPct val="103000"/>
              </a:lnSpc>
              <a:spcBef>
                <a:spcPts val="0"/>
              </a:spcBef>
              <a:defRPr/>
            </a:pPr>
            <a:endParaRPr lang="it-IT" altLang="en-US" sz="2400" b="1" i="1" dirty="0">
              <a:latin typeface="+mj-lt"/>
              <a:cs typeface="+mn-cs"/>
            </a:endParaRPr>
          </a:p>
          <a:p>
            <a:pPr algn="just">
              <a:lnSpc>
                <a:spcPct val="103000"/>
              </a:lnSpc>
              <a:spcBef>
                <a:spcPts val="0"/>
              </a:spcBef>
              <a:defRPr/>
            </a:pPr>
            <a:r>
              <a:rPr lang="it-IT" altLang="en-US" sz="2800" b="1" dirty="0">
                <a:solidFill>
                  <a:srgbClr val="00A5CE"/>
                </a:solidFill>
                <a:latin typeface="+mj-lt"/>
                <a:cs typeface="+mn-cs"/>
              </a:rPr>
              <a:t>Periodi considerati per l’analisi </a:t>
            </a:r>
            <a:r>
              <a:rPr lang="it-IT" altLang="en-US" sz="2800" dirty="0">
                <a:latin typeface="+mj-lt"/>
                <a:cs typeface="+mn-cs"/>
              </a:rPr>
              <a:t>(Figura 2)</a:t>
            </a:r>
            <a:endParaRPr lang="it-IT" altLang="en-US" sz="2800" b="1" dirty="0">
              <a:solidFill>
                <a:srgbClr val="00A5CE"/>
              </a:solidFill>
              <a:latin typeface="+mj-lt"/>
              <a:cs typeface="+mn-cs"/>
            </a:endParaRPr>
          </a:p>
          <a:p>
            <a:pPr algn="just">
              <a:lnSpc>
                <a:spcPct val="103000"/>
              </a:lnSpc>
              <a:spcBef>
                <a:spcPts val="0"/>
              </a:spcBef>
              <a:defRPr/>
            </a:pPr>
            <a:r>
              <a:rPr lang="it-IT" altLang="en-US" sz="2800" b="1" i="1" dirty="0">
                <a:latin typeface="+mj-lt"/>
                <a:cs typeface="+mn-cs"/>
              </a:rPr>
              <a:t>Periodo di studio: </a:t>
            </a:r>
            <a:r>
              <a:rPr lang="it-IT" altLang="en-US" sz="2800" dirty="0">
                <a:latin typeface="+mj-lt"/>
                <a:cs typeface="+mn-cs"/>
              </a:rPr>
              <a:t>da gennaio 2010 fino a tutta la disponibilità dei dati.</a:t>
            </a:r>
          </a:p>
          <a:p>
            <a:pPr algn="just">
              <a:lnSpc>
                <a:spcPct val="103000"/>
              </a:lnSpc>
              <a:spcBef>
                <a:spcPts val="0"/>
              </a:spcBef>
              <a:defRPr/>
            </a:pPr>
            <a:r>
              <a:rPr lang="it-IT" altLang="en-US" sz="2800" b="1" i="1" dirty="0">
                <a:latin typeface="+mj-lt"/>
                <a:cs typeface="+mn-cs"/>
              </a:rPr>
              <a:t>Periodo di inclusione: </a:t>
            </a:r>
            <a:r>
              <a:rPr lang="it-IT" altLang="en-US" sz="2800" dirty="0">
                <a:latin typeface="+mj-lt"/>
                <a:cs typeface="+mn-cs"/>
              </a:rPr>
              <a:t>Gennaio 2015 - Dicembre 2019. </a:t>
            </a:r>
          </a:p>
          <a:p>
            <a:pPr algn="just">
              <a:lnSpc>
                <a:spcPct val="103000"/>
              </a:lnSpc>
              <a:spcBef>
                <a:spcPts val="0"/>
              </a:spcBef>
              <a:defRPr/>
            </a:pPr>
            <a:r>
              <a:rPr lang="it-IT" altLang="en-US" sz="2800" b="1" i="1" dirty="0">
                <a:latin typeface="+mj-lt"/>
                <a:cs typeface="+mn-cs"/>
              </a:rPr>
              <a:t>Data indice: </a:t>
            </a:r>
            <a:r>
              <a:rPr lang="it-IT" altLang="en-US" sz="2800" dirty="0">
                <a:latin typeface="+mj-lt"/>
                <a:cs typeface="+mn-cs"/>
              </a:rPr>
              <a:t>data della prima prescrizione di terapie a base di TAF. </a:t>
            </a:r>
          </a:p>
          <a:p>
            <a:pPr algn="just">
              <a:lnSpc>
                <a:spcPct val="103000"/>
              </a:lnSpc>
              <a:spcBef>
                <a:spcPts val="0"/>
              </a:spcBef>
              <a:defRPr/>
            </a:pPr>
            <a:r>
              <a:rPr lang="it-IT" altLang="en-US" sz="2800" b="1" i="1" dirty="0">
                <a:latin typeface="+mj-lt"/>
                <a:cs typeface="+mn-cs"/>
              </a:rPr>
              <a:t>Periodo di caratterizzazione: </a:t>
            </a:r>
            <a:r>
              <a:rPr lang="it-IT" altLang="en-US" sz="2800" dirty="0">
                <a:latin typeface="+mj-lt"/>
                <a:cs typeface="+mn-cs"/>
              </a:rPr>
              <a:t>tutto il periodo disponibile prima della data indice (almeno 12 mesi). </a:t>
            </a:r>
          </a:p>
          <a:p>
            <a:pPr algn="just">
              <a:lnSpc>
                <a:spcPct val="103000"/>
              </a:lnSpc>
              <a:spcBef>
                <a:spcPts val="0"/>
              </a:spcBef>
              <a:defRPr/>
            </a:pPr>
            <a:r>
              <a:rPr lang="it-IT" altLang="en-US" sz="2800" b="1" i="1" spc="-70" dirty="0">
                <a:latin typeface="+mj-lt"/>
                <a:cs typeface="+mn-cs"/>
              </a:rPr>
              <a:t>Periodo di follow-up: </a:t>
            </a:r>
            <a:r>
              <a:rPr lang="it-IT" altLang="en-US" sz="2800" spc="-70" dirty="0">
                <a:latin typeface="+mj-lt"/>
                <a:cs typeface="+mn-cs"/>
              </a:rPr>
              <a:t>tutto il periodo disponibile dopo la data indice (almeno 12 mesi).</a:t>
            </a:r>
          </a:p>
        </p:txBody>
      </p:sp>
      <p:sp>
        <p:nvSpPr>
          <p:cNvPr id="16" name="Text Box 36">
            <a:extLst>
              <a:ext uri="{FF2B5EF4-FFF2-40B4-BE49-F238E27FC236}">
                <a16:creationId xmlns:a16="http://schemas.microsoft.com/office/drawing/2014/main" id="{1B28C8CC-E317-63D6-C386-D91BE5D28972}"/>
              </a:ext>
            </a:extLst>
          </p:cNvPr>
          <p:cNvSpPr txBox="1">
            <a:spLocks noChangeArrowheads="1"/>
          </p:cNvSpPr>
          <p:nvPr/>
        </p:nvSpPr>
        <p:spPr bwMode="auto">
          <a:xfrm>
            <a:off x="699280" y="40680934"/>
            <a:ext cx="13068000" cy="9576369"/>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b="1" dirty="0">
                <a:solidFill>
                  <a:srgbClr val="00A5CE"/>
                </a:solidFill>
                <a:latin typeface="+mj-lt"/>
                <a:cs typeface="+mn-cs"/>
              </a:rPr>
              <a:t>Aderenza</a:t>
            </a:r>
          </a:p>
          <a:p>
            <a:pPr algn="just">
              <a:lnSpc>
                <a:spcPct val="103000"/>
              </a:lnSpc>
              <a:spcBef>
                <a:spcPts val="0"/>
              </a:spcBef>
              <a:defRPr/>
            </a:pPr>
            <a:r>
              <a:rPr lang="it-IT" altLang="en-US" sz="2800" dirty="0">
                <a:latin typeface="+mj-lt"/>
                <a:cs typeface="+mn-cs"/>
              </a:rPr>
              <a:t>L’aderenza al trattamento è stata valutata come proporzione di giorni coperti dalla terapia (</a:t>
            </a:r>
            <a:r>
              <a:rPr lang="it-IT" altLang="en-US" sz="2800" i="1" dirty="0" err="1">
                <a:latin typeface="+mj-lt"/>
                <a:cs typeface="+mn-cs"/>
              </a:rPr>
              <a:t>proportion</a:t>
            </a:r>
            <a:r>
              <a:rPr lang="it-IT" altLang="en-US" sz="2800" i="1" dirty="0">
                <a:latin typeface="+mj-lt"/>
                <a:cs typeface="+mn-cs"/>
              </a:rPr>
              <a:t> of days </a:t>
            </a:r>
            <a:r>
              <a:rPr lang="it-IT" altLang="en-US" sz="2800" i="1" dirty="0" err="1">
                <a:latin typeface="+mj-lt"/>
                <a:cs typeface="+mn-cs"/>
              </a:rPr>
              <a:t>covered</a:t>
            </a:r>
            <a:r>
              <a:rPr lang="it-IT" altLang="en-US" sz="2800" dirty="0">
                <a:latin typeface="+mj-lt"/>
                <a:cs typeface="+mn-cs"/>
              </a:rPr>
              <a:t>, PDC), che rappresenta uno dei metodi più diffusi per misurare l’aderenza al trattamento nelle terapie croniche, calcolata come il rapporto tra il numero di giorni coperti dalla terapia erogata durante il periodo di osservazione e la durata del periodo di osservazione (365 giorni), moltiplicato per 100 [4]. I pazienti sono stati stratificati per: PDC &lt;80% (non-aderenza), 80-95%, &gt;95% (aderenza).</a:t>
            </a:r>
          </a:p>
          <a:p>
            <a:pPr algn="just">
              <a:lnSpc>
                <a:spcPct val="103000"/>
              </a:lnSpc>
              <a:spcBef>
                <a:spcPts val="0"/>
              </a:spcBef>
              <a:defRPr/>
            </a:pPr>
            <a:r>
              <a:rPr lang="it-IT" altLang="en-US" sz="2800" dirty="0">
                <a:latin typeface="+mj-lt"/>
                <a:cs typeface="+mn-cs"/>
              </a:rPr>
              <a:t>Sulla base di studi condotti su ART di prima generazione, la soglia di aderenza è stata generalmente riconosciuta ≥95% [5], ma con l’avvento degli antiretrovirali di seconda generazione, il livello di aderenza per ottenere la soppressione dell'HIV si è abbassato verso l'80-85%, valore che consente comunque di ottenere un'immunosoppressione efficace [6].</a:t>
            </a:r>
          </a:p>
          <a:p>
            <a:pPr algn="just">
              <a:lnSpc>
                <a:spcPct val="103000"/>
              </a:lnSpc>
              <a:spcBef>
                <a:spcPts val="0"/>
              </a:spcBef>
              <a:defRPr/>
            </a:pPr>
            <a:endParaRPr lang="it-IT" altLang="en-US" sz="2800" dirty="0">
              <a:latin typeface="+mj-lt"/>
              <a:cs typeface="+mn-cs"/>
            </a:endParaRPr>
          </a:p>
          <a:p>
            <a:pPr algn="just">
              <a:lnSpc>
                <a:spcPct val="103000"/>
              </a:lnSpc>
              <a:spcBef>
                <a:spcPts val="0"/>
              </a:spcBef>
              <a:defRPr/>
            </a:pPr>
            <a:endParaRPr lang="it-IT" altLang="en-US" sz="1400" dirty="0">
              <a:latin typeface="+mj-lt"/>
              <a:cs typeface="+mn-cs"/>
            </a:endParaRPr>
          </a:p>
          <a:p>
            <a:pPr algn="just">
              <a:lnSpc>
                <a:spcPct val="103000"/>
              </a:lnSpc>
              <a:spcBef>
                <a:spcPts val="0"/>
              </a:spcBef>
              <a:defRPr/>
            </a:pPr>
            <a:r>
              <a:rPr lang="it-IT" altLang="en-US" sz="2800" b="1" dirty="0">
                <a:solidFill>
                  <a:srgbClr val="00A5CE"/>
                </a:solidFill>
                <a:latin typeface="+mj-lt"/>
                <a:cs typeface="+mn-cs"/>
              </a:rPr>
              <a:t>Costi sanitari diretti annuali per paziente</a:t>
            </a:r>
          </a:p>
          <a:p>
            <a:pPr algn="just">
              <a:lnSpc>
                <a:spcPct val="103000"/>
              </a:lnSpc>
              <a:spcBef>
                <a:spcPts val="0"/>
              </a:spcBef>
              <a:defRPr/>
            </a:pPr>
            <a:r>
              <a:rPr lang="it-IT" altLang="en-US" sz="2800" dirty="0">
                <a:latin typeface="+mj-lt"/>
                <a:cs typeface="+mn-cs"/>
              </a:rPr>
              <a:t>I costi diretti medi annuali/paziente sono stati valutati in termini di spesa per ART, altri farmaci (non-ART), ricoveri HIV-correlati, altri-ricoveri, esami di laboratorio/visite ambulatoriali nel primo anno di follow-up nei pazienti stratificati per livello di aderenza.</a:t>
            </a:r>
          </a:p>
          <a:p>
            <a:pPr algn="just">
              <a:lnSpc>
                <a:spcPct val="103000"/>
              </a:lnSpc>
              <a:spcBef>
                <a:spcPts val="0"/>
              </a:spcBef>
              <a:defRPr/>
            </a:pPr>
            <a:r>
              <a:rPr lang="it-IT" altLang="en-US" sz="2800" dirty="0">
                <a:latin typeface="+mj-lt"/>
                <a:cs typeface="+mn-cs"/>
              </a:rPr>
              <a:t>Sono stati applicati dei modelli di regressione lineare per valutare l’impatto delle variabili al basale sull’aderenza e sui costi totali non-ART.</a:t>
            </a:r>
          </a:p>
        </p:txBody>
      </p:sp>
      <p:sp>
        <p:nvSpPr>
          <p:cNvPr id="6" name="Text Box 10">
            <a:extLst>
              <a:ext uri="{FF2B5EF4-FFF2-40B4-BE49-F238E27FC236}">
                <a16:creationId xmlns:a16="http://schemas.microsoft.com/office/drawing/2014/main" id="{B71D5C55-063E-7F3C-09F3-7D1857F9DCD9}"/>
              </a:ext>
            </a:extLst>
          </p:cNvPr>
          <p:cNvSpPr txBox="1">
            <a:spLocks noChangeArrowheads="1"/>
          </p:cNvSpPr>
          <p:nvPr/>
        </p:nvSpPr>
        <p:spPr bwMode="auto">
          <a:xfrm>
            <a:off x="699280" y="39937100"/>
            <a:ext cx="6035761" cy="316281"/>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1500" b="1" dirty="0" err="1">
                <a:cs typeface="+mn-cs"/>
              </a:rPr>
              <a:t>Figura</a:t>
            </a:r>
            <a:r>
              <a:rPr lang="en-US" altLang="en-US" sz="1500" b="1" dirty="0">
                <a:cs typeface="+mn-cs"/>
              </a:rPr>
              <a:t> 2. </a:t>
            </a:r>
            <a:r>
              <a:rPr lang="en-US" altLang="en-US" sz="1500" dirty="0" err="1">
                <a:cs typeface="+mn-cs"/>
              </a:rPr>
              <a:t>Periodi</a:t>
            </a:r>
            <a:r>
              <a:rPr lang="en-US" altLang="en-US" sz="1500" dirty="0">
                <a:cs typeface="+mn-cs"/>
              </a:rPr>
              <a:t> </a:t>
            </a:r>
            <a:r>
              <a:rPr lang="en-US" altLang="en-US" sz="1500" dirty="0" err="1">
                <a:cs typeface="+mn-cs"/>
              </a:rPr>
              <a:t>dell’analisi</a:t>
            </a:r>
            <a:endParaRPr lang="en-US" altLang="en-US" sz="1500" dirty="0">
              <a:cs typeface="+mn-cs"/>
            </a:endParaRPr>
          </a:p>
        </p:txBody>
      </p:sp>
      <p:sp>
        <p:nvSpPr>
          <p:cNvPr id="15" name="Text Box 36">
            <a:extLst>
              <a:ext uri="{FF2B5EF4-FFF2-40B4-BE49-F238E27FC236}">
                <a16:creationId xmlns:a16="http://schemas.microsoft.com/office/drawing/2014/main" id="{2FB27C22-BC62-C5B3-2D9A-B66A6A6FC033}"/>
              </a:ext>
            </a:extLst>
          </p:cNvPr>
          <p:cNvSpPr txBox="1">
            <a:spLocks noChangeArrowheads="1"/>
          </p:cNvSpPr>
          <p:nvPr/>
        </p:nvSpPr>
        <p:spPr bwMode="auto">
          <a:xfrm>
            <a:off x="14947303" y="21577662"/>
            <a:ext cx="12953518" cy="3584537"/>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b="1" dirty="0">
                <a:solidFill>
                  <a:srgbClr val="00A5CE"/>
                </a:solidFill>
                <a:latin typeface="+mn-lt"/>
                <a:cs typeface="+mn-cs"/>
              </a:rPr>
              <a:t>Analisi dell’aderenza</a:t>
            </a:r>
          </a:p>
          <a:p>
            <a:pPr algn="just">
              <a:lnSpc>
                <a:spcPct val="103000"/>
              </a:lnSpc>
              <a:spcBef>
                <a:spcPts val="0"/>
              </a:spcBef>
              <a:defRPr/>
            </a:pPr>
            <a:r>
              <a:rPr lang="it-IT" altLang="en-US" sz="2800" dirty="0">
                <a:latin typeface="+mn-lt"/>
                <a:cs typeface="+mn-cs"/>
              </a:rPr>
              <a:t>Dei 1,198 pazienti inclusi, 101 (8.4%) avevano un PDC&lt;80%, 254 (21.2%) PDC 80-95%, e 843 (70.4%) PDC&gt;95%. </a:t>
            </a:r>
          </a:p>
          <a:p>
            <a:pPr algn="just">
              <a:lnSpc>
                <a:spcPct val="103000"/>
              </a:lnSpc>
              <a:spcBef>
                <a:spcPts val="0"/>
              </a:spcBef>
              <a:defRPr/>
            </a:pPr>
            <a:r>
              <a:rPr lang="it-IT" altLang="en-US" sz="2800" dirty="0">
                <a:latin typeface="+mn-lt"/>
                <a:cs typeface="+mn-cs"/>
              </a:rPr>
              <a:t>Come mostrato in Figura 3, si è osservato un trend ascendente nella quota dei pazienti aderenti per fascia d’età: il 66% dei pazienti con età &lt; 35 anni mostrava una corretta aderenza e questo valore saliva a 69.1% nei pazienti con età tra 35 e 50 anni, a 71.1% nei pazienti con età tra 51 e 65 anni e 87.5% nei pazienti di oltre 65 anni.</a:t>
            </a:r>
          </a:p>
        </p:txBody>
      </p:sp>
      <p:sp>
        <p:nvSpPr>
          <p:cNvPr id="18" name="Text Box 10">
            <a:extLst>
              <a:ext uri="{FF2B5EF4-FFF2-40B4-BE49-F238E27FC236}">
                <a16:creationId xmlns:a16="http://schemas.microsoft.com/office/drawing/2014/main" id="{CD8F786D-9F32-31FA-8E95-C7A401861514}"/>
              </a:ext>
            </a:extLst>
          </p:cNvPr>
          <p:cNvSpPr txBox="1">
            <a:spLocks noChangeArrowheads="1"/>
          </p:cNvSpPr>
          <p:nvPr/>
        </p:nvSpPr>
        <p:spPr bwMode="auto">
          <a:xfrm>
            <a:off x="14947302" y="17011567"/>
            <a:ext cx="12523109" cy="555834"/>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1500" b="1" dirty="0" err="1">
                <a:cs typeface="+mn-cs"/>
              </a:rPr>
              <a:t>Tabella</a:t>
            </a:r>
            <a:r>
              <a:rPr lang="en-US" altLang="en-US" sz="1500" b="1" dirty="0">
                <a:cs typeface="+mn-cs"/>
              </a:rPr>
              <a:t> 1. </a:t>
            </a:r>
            <a:r>
              <a:rPr lang="en-US" altLang="en-US" sz="1500" dirty="0" err="1">
                <a:cs typeface="+mn-cs"/>
              </a:rPr>
              <a:t>Caratteristiche</a:t>
            </a:r>
            <a:r>
              <a:rPr lang="en-US" altLang="en-US" sz="1500" dirty="0">
                <a:cs typeface="+mn-cs"/>
              </a:rPr>
              <a:t> </a:t>
            </a:r>
            <a:r>
              <a:rPr lang="en-US" altLang="en-US" sz="1500" dirty="0" err="1">
                <a:cs typeface="+mn-cs"/>
              </a:rPr>
              <a:t>domografiche</a:t>
            </a:r>
            <a:r>
              <a:rPr lang="en-US" altLang="en-US" sz="1500" dirty="0">
                <a:cs typeface="+mn-cs"/>
              </a:rPr>
              <a:t> e </a:t>
            </a:r>
            <a:r>
              <a:rPr lang="en-US" altLang="en-US" sz="1500" dirty="0" err="1">
                <a:cs typeface="+mn-cs"/>
              </a:rPr>
              <a:t>cliniche</a:t>
            </a:r>
            <a:r>
              <a:rPr lang="en-US" altLang="en-US" sz="1500" dirty="0">
                <a:cs typeface="+mn-cs"/>
              </a:rPr>
              <a:t> </a:t>
            </a:r>
            <a:r>
              <a:rPr lang="en-US" altLang="en-US" sz="1500" dirty="0" err="1">
                <a:cs typeface="+mn-cs"/>
              </a:rPr>
              <a:t>dei</a:t>
            </a:r>
            <a:r>
              <a:rPr lang="en-US" altLang="en-US" sz="1500" dirty="0">
                <a:cs typeface="+mn-cs"/>
              </a:rPr>
              <a:t> </a:t>
            </a:r>
            <a:r>
              <a:rPr lang="en-US" altLang="en-US" sz="1500" dirty="0" err="1">
                <a:cs typeface="+mn-cs"/>
              </a:rPr>
              <a:t>pazienti</a:t>
            </a:r>
            <a:r>
              <a:rPr lang="en-US" altLang="en-US" sz="1500" dirty="0">
                <a:cs typeface="+mn-cs"/>
              </a:rPr>
              <a:t> </a:t>
            </a:r>
            <a:r>
              <a:rPr lang="en-US" altLang="en-US" sz="1500" dirty="0" err="1">
                <a:cs typeface="+mn-cs"/>
              </a:rPr>
              <a:t>trattatti</a:t>
            </a:r>
            <a:r>
              <a:rPr lang="en-US" altLang="en-US" sz="1500" dirty="0">
                <a:cs typeface="+mn-cs"/>
              </a:rPr>
              <a:t> con TAF.</a:t>
            </a:r>
          </a:p>
          <a:p>
            <a:pPr eaLnBrk="1" hangingPunct="1">
              <a:lnSpc>
                <a:spcPct val="103000"/>
              </a:lnSpc>
              <a:spcBef>
                <a:spcPts val="0"/>
              </a:spcBef>
              <a:defRPr/>
            </a:pPr>
            <a:r>
              <a:rPr lang="en-US" altLang="en-US" sz="1500" dirty="0" err="1">
                <a:cs typeface="+mn-cs"/>
              </a:rPr>
              <a:t>Abbreviazioni</a:t>
            </a:r>
            <a:r>
              <a:rPr lang="en-US" altLang="en-US" sz="1500" dirty="0">
                <a:cs typeface="+mn-cs"/>
              </a:rPr>
              <a:t>: CCI, Charlson Comorbidity index, MTR, multi-tablet regimen; STR, single tablet regimen.</a:t>
            </a:r>
          </a:p>
        </p:txBody>
      </p:sp>
      <p:graphicFrame>
        <p:nvGraphicFramePr>
          <p:cNvPr id="19" name="Tabella 18">
            <a:extLst>
              <a:ext uri="{FF2B5EF4-FFF2-40B4-BE49-F238E27FC236}">
                <a16:creationId xmlns:a16="http://schemas.microsoft.com/office/drawing/2014/main" id="{AA8E45F7-4064-D529-A15D-5EFEB8D30848}"/>
              </a:ext>
            </a:extLst>
          </p:cNvPr>
          <p:cNvGraphicFramePr>
            <a:graphicFrameLocks noGrp="1"/>
          </p:cNvGraphicFramePr>
          <p:nvPr>
            <p:extLst>
              <p:ext uri="{D42A27DB-BD31-4B8C-83A1-F6EECF244321}">
                <p14:modId xmlns:p14="http://schemas.microsoft.com/office/powerpoint/2010/main" val="394706551"/>
              </p:ext>
            </p:extLst>
          </p:nvPr>
        </p:nvGraphicFramePr>
        <p:xfrm>
          <a:off x="14947303" y="17661572"/>
          <a:ext cx="12872120" cy="3675575"/>
        </p:xfrm>
        <a:graphic>
          <a:graphicData uri="http://schemas.openxmlformats.org/drawingml/2006/table">
            <a:tbl>
              <a:tblPr firstRow="1" bandRow="1"/>
              <a:tblGrid>
                <a:gridCol w="2623247">
                  <a:extLst>
                    <a:ext uri="{9D8B030D-6E8A-4147-A177-3AD203B41FA5}">
                      <a16:colId xmlns:a16="http://schemas.microsoft.com/office/drawing/2014/main" val="3444862460"/>
                    </a:ext>
                  </a:extLst>
                </a:gridCol>
                <a:gridCol w="2187104">
                  <a:extLst>
                    <a:ext uri="{9D8B030D-6E8A-4147-A177-3AD203B41FA5}">
                      <a16:colId xmlns:a16="http://schemas.microsoft.com/office/drawing/2014/main" val="2022643677"/>
                    </a:ext>
                  </a:extLst>
                </a:gridCol>
                <a:gridCol w="2085379">
                  <a:extLst>
                    <a:ext uri="{9D8B030D-6E8A-4147-A177-3AD203B41FA5}">
                      <a16:colId xmlns:a16="http://schemas.microsoft.com/office/drawing/2014/main" val="846625658"/>
                    </a:ext>
                  </a:extLst>
                </a:gridCol>
                <a:gridCol w="1843780">
                  <a:extLst>
                    <a:ext uri="{9D8B030D-6E8A-4147-A177-3AD203B41FA5}">
                      <a16:colId xmlns:a16="http://schemas.microsoft.com/office/drawing/2014/main" val="2472662333"/>
                    </a:ext>
                  </a:extLst>
                </a:gridCol>
                <a:gridCol w="2428703">
                  <a:extLst>
                    <a:ext uri="{9D8B030D-6E8A-4147-A177-3AD203B41FA5}">
                      <a16:colId xmlns:a16="http://schemas.microsoft.com/office/drawing/2014/main" val="4014888471"/>
                    </a:ext>
                  </a:extLst>
                </a:gridCol>
                <a:gridCol w="1703907">
                  <a:extLst>
                    <a:ext uri="{9D8B030D-6E8A-4147-A177-3AD203B41FA5}">
                      <a16:colId xmlns:a16="http://schemas.microsoft.com/office/drawing/2014/main" val="74823247"/>
                    </a:ext>
                  </a:extLst>
                </a:gridCol>
              </a:tblGrid>
              <a:tr h="118892">
                <a:tc>
                  <a:txBody>
                    <a:bodyPr/>
                    <a:lstStyle/>
                    <a:p>
                      <a:pPr>
                        <a:lnSpc>
                          <a:spcPct val="107000"/>
                        </a:lnSpc>
                      </a:pPr>
                      <a:endParaRPr lang="it-IT" sz="2200" dirty="0">
                        <a:effectLst/>
                        <a:latin typeface="+mj-lt"/>
                        <a:cs typeface="Calibri" panose="020F0502020204030204" pitchFamily="34" charset="0"/>
                      </a:endParaRPr>
                    </a:p>
                  </a:txBody>
                  <a:tcPr marL="17780"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00A5CE"/>
                    </a:solidFill>
                  </a:tcPr>
                </a:tc>
                <a:tc>
                  <a:txBody>
                    <a:bodyPr/>
                    <a:lstStyle/>
                    <a:p>
                      <a:pPr algn="ctr">
                        <a:lnSpc>
                          <a:spcPct val="107000"/>
                        </a:lnSpc>
                        <a:spcAft>
                          <a:spcPts val="800"/>
                        </a:spcAft>
                      </a:pPr>
                      <a:r>
                        <a:rPr lang="it-IT" sz="2200" b="1" dirty="0">
                          <a:solidFill>
                            <a:srgbClr val="FFFFFF"/>
                          </a:solidFill>
                          <a:effectLst/>
                          <a:latin typeface="+mj-lt"/>
                          <a:ea typeface="Calibri" panose="020F0502020204030204" pitchFamily="34" charset="0"/>
                          <a:cs typeface="Calibri" panose="020F0502020204030204" pitchFamily="34" charset="0"/>
                        </a:rPr>
                        <a:t>TAF-MTR</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00A5CE"/>
                    </a:solidFill>
                  </a:tcPr>
                </a:tc>
                <a:tc>
                  <a:txBody>
                    <a:bodyPr/>
                    <a:lstStyle/>
                    <a:p>
                      <a:pPr algn="ctr">
                        <a:lnSpc>
                          <a:spcPct val="107000"/>
                        </a:lnSpc>
                        <a:spcAft>
                          <a:spcPts val="800"/>
                        </a:spcAft>
                      </a:pPr>
                      <a:r>
                        <a:rPr lang="it-IT" sz="2200" b="1" dirty="0">
                          <a:solidFill>
                            <a:srgbClr val="FFFFFF"/>
                          </a:solidFill>
                          <a:effectLst/>
                          <a:latin typeface="+mj-lt"/>
                          <a:ea typeface="Calibri" panose="020F0502020204030204" pitchFamily="34" charset="0"/>
                          <a:cs typeface="Calibri" panose="020F0502020204030204" pitchFamily="34" charset="0"/>
                        </a:rPr>
                        <a:t>TAF-STR</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00A5CE"/>
                    </a:solidFill>
                  </a:tcPr>
                </a:tc>
                <a:tc>
                  <a:txBody>
                    <a:bodyPr/>
                    <a:lstStyle/>
                    <a:p>
                      <a:pPr algn="ctr">
                        <a:lnSpc>
                          <a:spcPct val="107000"/>
                        </a:lnSpc>
                        <a:spcAft>
                          <a:spcPts val="800"/>
                        </a:spcAft>
                      </a:pPr>
                      <a:r>
                        <a:rPr lang="it-IT" sz="2200" b="1" dirty="0">
                          <a:solidFill>
                            <a:srgbClr val="FFFFFF"/>
                          </a:solidFill>
                          <a:effectLst/>
                          <a:latin typeface="+mj-lt"/>
                          <a:ea typeface="Calibri" panose="020F0502020204030204" pitchFamily="34" charset="0"/>
                          <a:cs typeface="Calibri" panose="020F0502020204030204" pitchFamily="34" charset="0"/>
                        </a:rPr>
                        <a:t>Naïve</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00A5CE"/>
                    </a:solidFill>
                  </a:tcPr>
                </a:tc>
                <a:tc>
                  <a:txBody>
                    <a:bodyPr/>
                    <a:lstStyle/>
                    <a:p>
                      <a:pPr algn="ctr">
                        <a:lnSpc>
                          <a:spcPct val="107000"/>
                        </a:lnSpc>
                        <a:spcAft>
                          <a:spcPts val="800"/>
                        </a:spcAft>
                      </a:pPr>
                      <a:r>
                        <a:rPr lang="it-IT" sz="2200" b="1" i="1" dirty="0" err="1">
                          <a:solidFill>
                            <a:srgbClr val="FFFFFF"/>
                          </a:solidFill>
                          <a:effectLst/>
                          <a:latin typeface="+mj-lt"/>
                          <a:ea typeface="Calibri" panose="020F0502020204030204" pitchFamily="34" charset="0"/>
                          <a:cs typeface="Calibri" panose="020F0502020204030204" pitchFamily="34" charset="0"/>
                        </a:rPr>
                        <a:t>Switchers</a:t>
                      </a:r>
                      <a:r>
                        <a:rPr lang="it-IT" sz="2200" b="1" i="1" dirty="0">
                          <a:solidFill>
                            <a:srgbClr val="FFFFFF"/>
                          </a:solidFill>
                          <a:effectLst/>
                          <a:latin typeface="+mj-lt"/>
                          <a:ea typeface="Calibri" panose="020F0502020204030204" pitchFamily="34" charset="0"/>
                          <a:cs typeface="Calibri" panose="020F0502020204030204" pitchFamily="34" charset="0"/>
                        </a:rPr>
                        <a:t> to TAF</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00A5CE"/>
                    </a:solidFill>
                  </a:tcPr>
                </a:tc>
                <a:tc>
                  <a:txBody>
                    <a:bodyPr/>
                    <a:lstStyle/>
                    <a:p>
                      <a:pPr algn="ctr">
                        <a:lnSpc>
                          <a:spcPct val="107000"/>
                        </a:lnSpc>
                        <a:spcAft>
                          <a:spcPts val="800"/>
                        </a:spcAft>
                      </a:pPr>
                      <a:r>
                        <a:rPr lang="it-IT" sz="2200" b="1">
                          <a:solidFill>
                            <a:srgbClr val="FFFFFF"/>
                          </a:solidFill>
                          <a:effectLst/>
                          <a:latin typeface="+mj-lt"/>
                          <a:ea typeface="Calibri" panose="020F0502020204030204" pitchFamily="34" charset="0"/>
                          <a:cs typeface="Calibri" panose="020F0502020204030204" pitchFamily="34" charset="0"/>
                        </a:rPr>
                        <a:t>Totale</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00A5CE"/>
                    </a:solidFill>
                  </a:tcPr>
                </a:tc>
                <a:extLst>
                  <a:ext uri="{0D108BD9-81ED-4DB2-BD59-A6C34878D82A}">
                    <a16:rowId xmlns:a16="http://schemas.microsoft.com/office/drawing/2014/main" val="3177913867"/>
                  </a:ext>
                </a:extLst>
              </a:tr>
              <a:tr h="291696">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N. pazienti</a:t>
                      </a:r>
                    </a:p>
                  </a:txBody>
                  <a:tcPr marL="90170"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514</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684</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478</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720</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1,198</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3205056618"/>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Età, anni</a:t>
                      </a:r>
                    </a:p>
                  </a:txBody>
                  <a:tcPr marL="90170"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49.7 ± 9.8</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48.0 ± 11.6</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47.3 ± 11.5</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49.7 ± 10.3</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48.7 ± 10.9</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2385622837"/>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 &lt;36 anni</a:t>
                      </a:r>
                    </a:p>
                  </a:txBody>
                  <a:tcPr marL="252095"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48 (9.3%)</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117 (17.1%)</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87 (18.2%)</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a:solidFill>
                            <a:srgbClr val="000000"/>
                          </a:solidFill>
                          <a:effectLst/>
                          <a:latin typeface="+mj-lt"/>
                          <a:ea typeface="Calibri" panose="020F0502020204030204" pitchFamily="34" charset="0"/>
                          <a:cs typeface="Calibri" panose="020F0502020204030204" pitchFamily="34" charset="0"/>
                        </a:rPr>
                        <a:t>78 (10.8%)</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165 (13.8%)</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1133289703"/>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 36-55 anni</a:t>
                      </a:r>
                    </a:p>
                  </a:txBody>
                  <a:tcPr marL="252095"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332 (64.6%)</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381 (55.7%)</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solidFill>
                            <a:srgbClr val="000000"/>
                          </a:solidFill>
                          <a:effectLst/>
                          <a:latin typeface="+mj-lt"/>
                          <a:ea typeface="Calibri" panose="020F0502020204030204" pitchFamily="34" charset="0"/>
                          <a:cs typeface="Calibri" panose="020F0502020204030204" pitchFamily="34" charset="0"/>
                        </a:rPr>
                        <a:t>281 (58.8%)</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432 (60.0%)</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713 (59.5%)</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3510704794"/>
                  </a:ext>
                </a:extLst>
              </a:tr>
              <a:tr h="329322">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 &gt;55 anni</a:t>
                      </a:r>
                    </a:p>
                  </a:txBody>
                  <a:tcPr marL="252095"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134 (26.1%)</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186 (27.2%)</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110 (23.0%)</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210 (29.2%)</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320 (26.7%)</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3634344628"/>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Sesso maschile</a:t>
                      </a:r>
                    </a:p>
                  </a:txBody>
                  <a:tcPr marL="90170"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378 (73.5%)</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501 (73.2%)</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354 (74.1%)</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525 (72.9%)</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879 (73.4%)</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1030287535"/>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CCI </a:t>
                      </a:r>
                    </a:p>
                  </a:txBody>
                  <a:tcPr marL="90170"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0.2 ± 0.7</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0.1 ± 0.4%)</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solidFill>
                            <a:srgbClr val="000000"/>
                          </a:solidFill>
                          <a:effectLst/>
                          <a:latin typeface="+mj-lt"/>
                          <a:ea typeface="Calibri" panose="020F0502020204030204" pitchFamily="34" charset="0"/>
                          <a:cs typeface="Calibri" panose="020F0502020204030204" pitchFamily="34" charset="0"/>
                        </a:rPr>
                        <a:t>0.2 ± 0.7</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0.1 ± 0.5</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0.2 ± 0.6</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2960977231"/>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0 </a:t>
                      </a:r>
                    </a:p>
                  </a:txBody>
                  <a:tcPr marL="252095"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450 (87.5%)</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615 (89.9%)</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solidFill>
                            <a:srgbClr val="000000"/>
                          </a:solidFill>
                          <a:effectLst/>
                          <a:latin typeface="+mj-lt"/>
                          <a:ea typeface="Calibri" panose="020F0502020204030204" pitchFamily="34" charset="0"/>
                          <a:cs typeface="Calibri" panose="020F0502020204030204" pitchFamily="34" charset="0"/>
                        </a:rPr>
                        <a:t>422 (88.3%)</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643 (89.3%)</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1065 (88.9%</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1974128444"/>
                  </a:ext>
                </a:extLst>
              </a:tr>
              <a:tr h="328633">
                <a:tc>
                  <a:txBody>
                    <a:bodyPr/>
                    <a:lstStyle/>
                    <a:p>
                      <a:pPr>
                        <a:lnSpc>
                          <a:spcPct val="107000"/>
                        </a:lnSpc>
                        <a:spcAft>
                          <a:spcPts val="800"/>
                        </a:spcAft>
                      </a:pPr>
                      <a:r>
                        <a:rPr lang="it-IT" sz="2200">
                          <a:effectLst/>
                          <a:latin typeface="+mj-lt"/>
                          <a:ea typeface="Calibri" panose="020F0502020204030204" pitchFamily="34" charset="0"/>
                          <a:cs typeface="Calibri" panose="020F0502020204030204" pitchFamily="34" charset="0"/>
                        </a:rPr>
                        <a:t>1 </a:t>
                      </a:r>
                    </a:p>
                  </a:txBody>
                  <a:tcPr marL="252095"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52 (10.1%)</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56 (8.2%)</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solidFill>
                            <a:srgbClr val="000000"/>
                          </a:solidFill>
                          <a:effectLst/>
                          <a:latin typeface="+mj-lt"/>
                          <a:ea typeface="Calibri" panose="020F0502020204030204" pitchFamily="34" charset="0"/>
                          <a:cs typeface="Calibri" panose="020F0502020204030204" pitchFamily="34" charset="0"/>
                        </a:rPr>
                        <a:t>45 (9.4%)</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63 (8.8%)</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108 (9.0%)</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1620262658"/>
                  </a:ext>
                </a:extLst>
              </a:tr>
              <a:tr h="329322">
                <a:tc>
                  <a:txBody>
                    <a:bodyPr/>
                    <a:lstStyle/>
                    <a:p>
                      <a:pPr>
                        <a:lnSpc>
                          <a:spcPct val="107000"/>
                        </a:lnSpc>
                        <a:spcAft>
                          <a:spcPts val="800"/>
                        </a:spcAft>
                      </a:pPr>
                      <a:r>
                        <a:rPr lang="it-IT" sz="2200" dirty="0">
                          <a:effectLst/>
                          <a:latin typeface="+mj-lt"/>
                          <a:ea typeface="Calibri" panose="020F0502020204030204" pitchFamily="34" charset="0"/>
                          <a:cs typeface="Calibri" panose="020F0502020204030204" pitchFamily="34" charset="0"/>
                        </a:rPr>
                        <a:t>2+ </a:t>
                      </a:r>
                    </a:p>
                  </a:txBody>
                  <a:tcPr marL="252095" marR="0" marT="0" marB="0" anchor="ctr">
                    <a:lnL w="12700" cap="flat" cmpd="sng" algn="ctr">
                      <a:solidFill>
                        <a:srgbClr val="A6A6A6"/>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12 (2.3%)</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effectLst/>
                          <a:latin typeface="+mj-lt"/>
                          <a:ea typeface="Calibri" panose="020F0502020204030204" pitchFamily="34" charset="0"/>
                          <a:cs typeface="Calibri" panose="020F0502020204030204" pitchFamily="34" charset="0"/>
                        </a:rPr>
                        <a:t>13 (1.9%)</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lnSpc>
                          <a:spcPct val="107000"/>
                        </a:lnSpc>
                        <a:spcAft>
                          <a:spcPts val="800"/>
                        </a:spcAft>
                      </a:pPr>
                      <a:r>
                        <a:rPr lang="it-IT" sz="2200">
                          <a:solidFill>
                            <a:srgbClr val="000000"/>
                          </a:solidFill>
                          <a:effectLst/>
                          <a:latin typeface="+mj-lt"/>
                          <a:ea typeface="Calibri" panose="020F0502020204030204" pitchFamily="34" charset="0"/>
                          <a:cs typeface="Calibri" panose="020F0502020204030204" pitchFamily="34" charset="0"/>
                        </a:rPr>
                        <a:t>11 (2.3%)</a:t>
                      </a:r>
                      <a:endParaRPr lang="it-IT" sz="220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solidFill>
                            <a:srgbClr val="000000"/>
                          </a:solidFill>
                          <a:effectLst/>
                          <a:latin typeface="+mj-lt"/>
                          <a:ea typeface="Calibri" panose="020F0502020204030204" pitchFamily="34" charset="0"/>
                          <a:cs typeface="Calibri" panose="020F0502020204030204" pitchFamily="34" charset="0"/>
                        </a:rPr>
                        <a:t>14 (1.9%)</a:t>
                      </a:r>
                      <a:endParaRPr lang="it-IT" sz="2200" dirty="0">
                        <a:effectLst/>
                        <a:latin typeface="+mj-lt"/>
                        <a:ea typeface="Calibri" panose="020F0502020204030204" pitchFamily="34" charset="0"/>
                        <a:cs typeface="Calibri" panose="020F0502020204030204" pitchFamily="34" charset="0"/>
                      </a:endParaRP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noFill/>
                  </a:tcPr>
                </a:tc>
                <a:tc>
                  <a:txBody>
                    <a:bodyPr/>
                    <a:lstStyle/>
                    <a:p>
                      <a:pPr algn="ctr">
                        <a:lnSpc>
                          <a:spcPct val="107000"/>
                        </a:lnSpc>
                        <a:spcAft>
                          <a:spcPts val="800"/>
                        </a:spcAft>
                      </a:pPr>
                      <a:r>
                        <a:rPr lang="it-IT" sz="2200" dirty="0">
                          <a:effectLst/>
                          <a:latin typeface="+mj-lt"/>
                          <a:ea typeface="Calibri" panose="020F0502020204030204" pitchFamily="34" charset="0"/>
                          <a:cs typeface="Calibri" panose="020F0502020204030204" pitchFamily="34" charset="0"/>
                        </a:rPr>
                        <a:t>25 (2.1%)</a:t>
                      </a:r>
                    </a:p>
                  </a:txBody>
                  <a:tcPr marL="17780" marR="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accent5">
                        <a:lumMod val="90000"/>
                      </a:schemeClr>
                    </a:solidFill>
                  </a:tcPr>
                </a:tc>
                <a:extLst>
                  <a:ext uri="{0D108BD9-81ED-4DB2-BD59-A6C34878D82A}">
                    <a16:rowId xmlns:a16="http://schemas.microsoft.com/office/drawing/2014/main" val="3887271455"/>
                  </a:ext>
                </a:extLst>
              </a:tr>
            </a:tbl>
          </a:graphicData>
        </a:graphic>
      </p:graphicFrame>
      <p:sp>
        <p:nvSpPr>
          <p:cNvPr id="21" name="Text Box 36">
            <a:extLst>
              <a:ext uri="{FF2B5EF4-FFF2-40B4-BE49-F238E27FC236}">
                <a16:creationId xmlns:a16="http://schemas.microsoft.com/office/drawing/2014/main" id="{26EE7860-0A24-00F7-2D6C-2669F4A5C46C}"/>
              </a:ext>
            </a:extLst>
          </p:cNvPr>
          <p:cNvSpPr txBox="1">
            <a:spLocks noChangeArrowheads="1"/>
          </p:cNvSpPr>
          <p:nvPr/>
        </p:nvSpPr>
        <p:spPr bwMode="auto">
          <a:xfrm>
            <a:off x="14947303" y="30963808"/>
            <a:ext cx="12953518" cy="1355657"/>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dirty="0">
                <a:latin typeface="+mn-lt"/>
                <a:cs typeface="+mn-cs"/>
              </a:rPr>
              <a:t>Il modello di regressione logistica ha evidenziato che i pazienti trattati con TAF e di età &gt;65 anni avevano una probabilità significativamente più alta di essere aderenti (</a:t>
            </a:r>
            <a:r>
              <a:rPr lang="it-IT" altLang="en-US" sz="2800" b="1" dirty="0">
                <a:latin typeface="+mn-lt"/>
                <a:cs typeface="+mn-cs"/>
              </a:rPr>
              <a:t>OR:3.681; 95%CI:1.454-9.323, p=0.006</a:t>
            </a:r>
            <a:r>
              <a:rPr lang="it-IT" altLang="en-US" sz="2800" dirty="0">
                <a:latin typeface="+mn-lt"/>
                <a:cs typeface="+mn-cs"/>
              </a:rPr>
              <a:t>). </a:t>
            </a:r>
          </a:p>
        </p:txBody>
      </p:sp>
      <p:sp>
        <p:nvSpPr>
          <p:cNvPr id="22" name="Text Box 36">
            <a:extLst>
              <a:ext uri="{FF2B5EF4-FFF2-40B4-BE49-F238E27FC236}">
                <a16:creationId xmlns:a16="http://schemas.microsoft.com/office/drawing/2014/main" id="{1EE8DD5B-7C24-1F44-65C2-9C6B5552769D}"/>
              </a:ext>
            </a:extLst>
          </p:cNvPr>
          <p:cNvSpPr txBox="1">
            <a:spLocks noChangeArrowheads="1"/>
          </p:cNvSpPr>
          <p:nvPr/>
        </p:nvSpPr>
        <p:spPr bwMode="auto">
          <a:xfrm>
            <a:off x="14947303" y="32495700"/>
            <a:ext cx="12953518" cy="4028376"/>
          </a:xfrm>
          <a:prstGeom prst="rect">
            <a:avLst/>
          </a:prstGeom>
          <a:noFill/>
          <a:ln>
            <a:noFill/>
          </a:ln>
          <a:effectLst/>
        </p:spPr>
        <p:txBody>
          <a:bodyPr wrap="square"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b="1" dirty="0">
                <a:solidFill>
                  <a:srgbClr val="00A5CE"/>
                </a:solidFill>
                <a:latin typeface="+mj-lt"/>
                <a:cs typeface="+mn-cs"/>
              </a:rPr>
              <a:t>Analisi dei costi sanitari diretti annuali per paziente in base all’aderenza</a:t>
            </a:r>
          </a:p>
          <a:p>
            <a:pPr algn="just">
              <a:lnSpc>
                <a:spcPct val="103000"/>
              </a:lnSpc>
              <a:spcBef>
                <a:spcPts val="0"/>
              </a:spcBef>
              <a:defRPr/>
            </a:pPr>
            <a:r>
              <a:rPr lang="it-IT" altLang="en-US" sz="2800" dirty="0">
                <a:latin typeface="+mn-lt"/>
                <a:cs typeface="+mn-cs"/>
              </a:rPr>
              <a:t>I pazienti non aderenti, rispetto agli aderenti, erano caratterizzati da costi totali minori (8,397€ vs 11,822€, p&lt;0.001), ed in particolare da una spesa ridotta per ART (5,808€ vs 9,409€, p&lt;0.001) derivante da un numero inferiore di consumi medi/paziente (5.3 ± 2.4 vs 8.0 ± 2.4), mostrando però una spesa relativa ai ricoveri HIV-correlati più elevata (787€ nei non-aderenti vs 267€ negli aderenti, p=0.013). La variabile età (compresa tra 51-65 e &gt;65 anni) e l’indice di comorbidità di Charlson erano correlati ad un aumento dei costi non-ART (+1,360€,+2,264€, e +1,736€, rispettivamente). </a:t>
            </a:r>
            <a:endParaRPr lang="it-IT" altLang="en-US" sz="2800" b="1" dirty="0">
              <a:latin typeface="+mn-lt"/>
              <a:cs typeface="+mn-cs"/>
            </a:endParaRPr>
          </a:p>
        </p:txBody>
      </p:sp>
      <p:graphicFrame>
        <p:nvGraphicFramePr>
          <p:cNvPr id="24" name="Grafico 23">
            <a:extLst>
              <a:ext uri="{FF2B5EF4-FFF2-40B4-BE49-F238E27FC236}">
                <a16:creationId xmlns:a16="http://schemas.microsoft.com/office/drawing/2014/main" id="{CA7574BD-A22B-82B3-C364-6304C8FFE196}"/>
              </a:ext>
            </a:extLst>
          </p:cNvPr>
          <p:cNvGraphicFramePr/>
          <p:nvPr>
            <p:extLst>
              <p:ext uri="{D42A27DB-BD31-4B8C-83A1-F6EECF244321}">
                <p14:modId xmlns:p14="http://schemas.microsoft.com/office/powerpoint/2010/main" val="2942874242"/>
              </p:ext>
            </p:extLst>
          </p:nvPr>
        </p:nvGraphicFramePr>
        <p:xfrm>
          <a:off x="14947303" y="25062793"/>
          <a:ext cx="12468519" cy="5961684"/>
        </p:xfrm>
        <a:graphic>
          <a:graphicData uri="http://schemas.openxmlformats.org/drawingml/2006/chart">
            <c:chart xmlns:c="http://schemas.openxmlformats.org/drawingml/2006/chart" xmlns:r="http://schemas.openxmlformats.org/officeDocument/2006/relationships" r:id="rId5"/>
          </a:graphicData>
        </a:graphic>
      </p:graphicFrame>
      <p:sp>
        <p:nvSpPr>
          <p:cNvPr id="23" name="Text Box 10">
            <a:extLst>
              <a:ext uri="{FF2B5EF4-FFF2-40B4-BE49-F238E27FC236}">
                <a16:creationId xmlns:a16="http://schemas.microsoft.com/office/drawing/2014/main" id="{A52BC670-583B-3BF1-DA38-810B25004E32}"/>
              </a:ext>
            </a:extLst>
          </p:cNvPr>
          <p:cNvSpPr txBox="1">
            <a:spLocks noChangeArrowheads="1"/>
          </p:cNvSpPr>
          <p:nvPr/>
        </p:nvSpPr>
        <p:spPr bwMode="auto">
          <a:xfrm>
            <a:off x="14947303" y="30386283"/>
            <a:ext cx="12754139" cy="554038"/>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1500" b="1" dirty="0" err="1">
                <a:cs typeface="+mn-cs"/>
              </a:rPr>
              <a:t>Figura</a:t>
            </a:r>
            <a:r>
              <a:rPr lang="en-US" altLang="en-US" sz="1500" b="1" dirty="0">
                <a:cs typeface="+mn-cs"/>
              </a:rPr>
              <a:t> 3. </a:t>
            </a:r>
            <a:r>
              <a:rPr lang="it-IT" altLang="en-US" sz="1500" dirty="0">
                <a:cs typeface="+mn-cs"/>
              </a:rPr>
              <a:t>Percentuale di pazienti aderenti suddivisi per gruppi di età. Nel caso in cui la stratificazione abbia convolto &lt;4 pazienti, il dato non è stato riportato </a:t>
            </a:r>
            <a:r>
              <a:rPr lang="it-IT" altLang="en-US" sz="1500">
                <a:cs typeface="+mn-cs"/>
              </a:rPr>
              <a:t>per privacy</a:t>
            </a:r>
            <a:endParaRPr lang="en-US" altLang="en-US" sz="1500" dirty="0">
              <a:cs typeface="+mn-cs"/>
            </a:endParaRPr>
          </a:p>
        </p:txBody>
      </p:sp>
      <p:sp>
        <p:nvSpPr>
          <p:cNvPr id="28" name="Text Box 10">
            <a:extLst>
              <a:ext uri="{FF2B5EF4-FFF2-40B4-BE49-F238E27FC236}">
                <a16:creationId xmlns:a16="http://schemas.microsoft.com/office/drawing/2014/main" id="{84C7032C-0BFF-941E-AE69-39A9D6ECAA56}"/>
              </a:ext>
            </a:extLst>
          </p:cNvPr>
          <p:cNvSpPr txBox="1">
            <a:spLocks noChangeArrowheads="1"/>
          </p:cNvSpPr>
          <p:nvPr/>
        </p:nvSpPr>
        <p:spPr bwMode="auto">
          <a:xfrm>
            <a:off x="14947302" y="41794344"/>
            <a:ext cx="13154033" cy="316281"/>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1500" b="1" dirty="0" err="1">
                <a:cs typeface="+mn-cs"/>
              </a:rPr>
              <a:t>Figura</a:t>
            </a:r>
            <a:r>
              <a:rPr lang="en-US" altLang="en-US" sz="1500" b="1" dirty="0">
                <a:cs typeface="+mn-cs"/>
              </a:rPr>
              <a:t> 4. </a:t>
            </a:r>
            <a:r>
              <a:rPr lang="it-IT" altLang="en-US" sz="1500" dirty="0">
                <a:cs typeface="+mn-cs"/>
              </a:rPr>
              <a:t>Costi sanitari medi annui (€) nel primo anno di follow-up per i pazienti con regime antiretrovirale basato su TAF, suddivisi per aderenza.</a:t>
            </a:r>
            <a:endParaRPr lang="en-US" altLang="en-US" sz="1500" dirty="0">
              <a:cs typeface="+mn-cs"/>
            </a:endParaRPr>
          </a:p>
        </p:txBody>
      </p:sp>
      <p:pic>
        <p:nvPicPr>
          <p:cNvPr id="17" name="Immagine 16">
            <a:extLst>
              <a:ext uri="{FF2B5EF4-FFF2-40B4-BE49-F238E27FC236}">
                <a16:creationId xmlns:a16="http://schemas.microsoft.com/office/drawing/2014/main" id="{143A291B-0B53-FA32-FAE8-AF1B41809391}"/>
              </a:ext>
            </a:extLst>
          </p:cNvPr>
          <p:cNvPicPr>
            <a:picLocks noChangeAspect="1"/>
          </p:cNvPicPr>
          <p:nvPr/>
        </p:nvPicPr>
        <p:blipFill>
          <a:blip r:embed="rId6"/>
          <a:stretch>
            <a:fillRect/>
          </a:stretch>
        </p:blipFill>
        <p:spPr>
          <a:xfrm>
            <a:off x="699280" y="33378515"/>
            <a:ext cx="13219829" cy="6469492"/>
          </a:xfrm>
          <a:prstGeom prst="rect">
            <a:avLst/>
          </a:prstGeom>
        </p:spPr>
      </p:pic>
      <p:grpSp>
        <p:nvGrpSpPr>
          <p:cNvPr id="50" name="Gruppo 49">
            <a:extLst>
              <a:ext uri="{FF2B5EF4-FFF2-40B4-BE49-F238E27FC236}">
                <a16:creationId xmlns:a16="http://schemas.microsoft.com/office/drawing/2014/main" id="{E565D61E-BF27-91C1-46CF-22344E55F137}"/>
              </a:ext>
            </a:extLst>
          </p:cNvPr>
          <p:cNvGrpSpPr/>
          <p:nvPr/>
        </p:nvGrpSpPr>
        <p:grpSpPr>
          <a:xfrm>
            <a:off x="14947303" y="36824745"/>
            <a:ext cx="12953518" cy="4831947"/>
            <a:chOff x="15213612" y="37912298"/>
            <a:chExt cx="12420000" cy="4831947"/>
          </a:xfrm>
        </p:grpSpPr>
        <p:sp>
          <p:nvSpPr>
            <p:cNvPr id="20" name="CasellaDiTesto 19">
              <a:extLst>
                <a:ext uri="{FF2B5EF4-FFF2-40B4-BE49-F238E27FC236}">
                  <a16:creationId xmlns:a16="http://schemas.microsoft.com/office/drawing/2014/main" id="{2342367D-E5AE-B97A-4A75-8EEEB1160ED8}"/>
                </a:ext>
              </a:extLst>
            </p:cNvPr>
            <p:cNvSpPr txBox="1"/>
            <p:nvPr/>
          </p:nvSpPr>
          <p:spPr>
            <a:xfrm>
              <a:off x="19061512" y="41135292"/>
              <a:ext cx="981135" cy="307777"/>
            </a:xfrm>
            <a:prstGeom prst="rect">
              <a:avLst/>
            </a:prstGeom>
            <a:noFill/>
          </p:spPr>
          <p:txBody>
            <a:bodyPr wrap="square">
              <a:spAutoFit/>
            </a:bodyPr>
            <a:lstStyle/>
            <a:p>
              <a:pPr algn="ctr">
                <a:lnSpc>
                  <a:spcPct val="103000"/>
                </a:lnSpc>
                <a:spcBef>
                  <a:spcPts val="0"/>
                </a:spcBef>
              </a:pPr>
              <a:r>
                <a:rPr lang="it-IT" sz="1400" b="1" dirty="0"/>
                <a:t>p</a:t>
              </a:r>
              <a:r>
                <a:rPr lang="it-IT" sz="1400" b="1" u="none" strike="noStrike" dirty="0">
                  <a:effectLst/>
                  <a:latin typeface="+mn-lt"/>
                </a:rPr>
                <a:t>=0.013</a:t>
              </a:r>
              <a:endParaRPr lang="it-IT" sz="1400" b="1" dirty="0"/>
            </a:p>
          </p:txBody>
        </p:sp>
        <p:sp>
          <p:nvSpPr>
            <p:cNvPr id="25" name="CasellaDiTesto 24">
              <a:extLst>
                <a:ext uri="{FF2B5EF4-FFF2-40B4-BE49-F238E27FC236}">
                  <a16:creationId xmlns:a16="http://schemas.microsoft.com/office/drawing/2014/main" id="{ACD0D307-7589-C25C-98A3-0CE166DD182D}"/>
                </a:ext>
              </a:extLst>
            </p:cNvPr>
            <p:cNvSpPr txBox="1"/>
            <p:nvPr/>
          </p:nvSpPr>
          <p:spPr>
            <a:xfrm>
              <a:off x="26223603" y="38098587"/>
              <a:ext cx="981135" cy="307777"/>
            </a:xfrm>
            <a:prstGeom prst="rect">
              <a:avLst/>
            </a:prstGeom>
            <a:noFill/>
          </p:spPr>
          <p:txBody>
            <a:bodyPr wrap="square">
              <a:spAutoFit/>
            </a:bodyPr>
            <a:lstStyle/>
            <a:p>
              <a:pPr algn="ctr">
                <a:lnSpc>
                  <a:spcPct val="103000"/>
                </a:lnSpc>
                <a:spcBef>
                  <a:spcPts val="0"/>
                </a:spcBef>
              </a:pPr>
              <a:r>
                <a:rPr lang="it-IT" sz="1400" b="1" dirty="0"/>
                <a:t>p</a:t>
              </a:r>
              <a:r>
                <a:rPr lang="it-IT" sz="1400" b="1" u="none" strike="noStrike" dirty="0">
                  <a:effectLst/>
                  <a:latin typeface="+mn-lt"/>
                </a:rPr>
                <a:t>&lt;0.001</a:t>
              </a:r>
              <a:endParaRPr lang="it-IT" sz="1400" b="1" dirty="0"/>
            </a:p>
          </p:txBody>
        </p:sp>
        <p:sp>
          <p:nvSpPr>
            <p:cNvPr id="26" name="CasellaDiTesto 25">
              <a:extLst>
                <a:ext uri="{FF2B5EF4-FFF2-40B4-BE49-F238E27FC236}">
                  <a16:creationId xmlns:a16="http://schemas.microsoft.com/office/drawing/2014/main" id="{3BC0011A-F654-5C25-7065-F4000FF880D0}"/>
                </a:ext>
              </a:extLst>
            </p:cNvPr>
            <p:cNvSpPr txBox="1"/>
            <p:nvPr/>
          </p:nvSpPr>
          <p:spPr>
            <a:xfrm>
              <a:off x="17117543" y="38616124"/>
              <a:ext cx="981135" cy="307777"/>
            </a:xfrm>
            <a:prstGeom prst="rect">
              <a:avLst/>
            </a:prstGeom>
            <a:noFill/>
          </p:spPr>
          <p:txBody>
            <a:bodyPr wrap="square">
              <a:spAutoFit/>
            </a:bodyPr>
            <a:lstStyle/>
            <a:p>
              <a:pPr>
                <a:lnSpc>
                  <a:spcPct val="103000"/>
                </a:lnSpc>
                <a:spcBef>
                  <a:spcPts val="0"/>
                </a:spcBef>
              </a:pPr>
              <a:r>
                <a:rPr lang="it-IT" sz="1400" b="1" dirty="0"/>
                <a:t>p</a:t>
              </a:r>
              <a:r>
                <a:rPr lang="it-IT" sz="1400" b="1" u="none" strike="noStrike" dirty="0">
                  <a:effectLst/>
                  <a:latin typeface="+mn-lt"/>
                </a:rPr>
                <a:t> &lt;0.001</a:t>
              </a:r>
              <a:endParaRPr lang="it-IT" sz="1400" b="1" dirty="0"/>
            </a:p>
          </p:txBody>
        </p:sp>
        <p:sp>
          <p:nvSpPr>
            <p:cNvPr id="27" name="Parentesi quadra aperta 26">
              <a:extLst>
                <a:ext uri="{FF2B5EF4-FFF2-40B4-BE49-F238E27FC236}">
                  <a16:creationId xmlns:a16="http://schemas.microsoft.com/office/drawing/2014/main" id="{938E6D83-B237-DC51-FAA8-2BFCB51F8350}"/>
                </a:ext>
              </a:extLst>
            </p:cNvPr>
            <p:cNvSpPr/>
            <p:nvPr/>
          </p:nvSpPr>
          <p:spPr>
            <a:xfrm rot="5400000">
              <a:off x="17518556" y="38635938"/>
              <a:ext cx="179108" cy="89269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03000"/>
                </a:lnSpc>
                <a:spcBef>
                  <a:spcPts val="0"/>
                </a:spcBef>
              </a:pPr>
              <a:endParaRPr lang="it-IT"/>
            </a:p>
          </p:txBody>
        </p:sp>
        <p:sp>
          <p:nvSpPr>
            <p:cNvPr id="29" name="Parentesi quadra aperta 28">
              <a:extLst>
                <a:ext uri="{FF2B5EF4-FFF2-40B4-BE49-F238E27FC236}">
                  <a16:creationId xmlns:a16="http://schemas.microsoft.com/office/drawing/2014/main" id="{52E23891-5187-60B9-C423-403DE32E6AC3}"/>
                </a:ext>
              </a:extLst>
            </p:cNvPr>
            <p:cNvSpPr/>
            <p:nvPr/>
          </p:nvSpPr>
          <p:spPr>
            <a:xfrm rot="5400000">
              <a:off x="19462525" y="41213407"/>
              <a:ext cx="179108" cy="89269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03000"/>
                </a:lnSpc>
                <a:spcBef>
                  <a:spcPts val="0"/>
                </a:spcBef>
              </a:pPr>
              <a:endParaRPr lang="it-IT"/>
            </a:p>
          </p:txBody>
        </p:sp>
        <p:sp>
          <p:nvSpPr>
            <p:cNvPr id="30" name="CasellaDiTesto 29">
              <a:extLst>
                <a:ext uri="{FF2B5EF4-FFF2-40B4-BE49-F238E27FC236}">
                  <a16:creationId xmlns:a16="http://schemas.microsoft.com/office/drawing/2014/main" id="{D51361BB-8E65-42CC-0376-4FB86625030E}"/>
                </a:ext>
              </a:extLst>
            </p:cNvPr>
            <p:cNvSpPr txBox="1"/>
            <p:nvPr/>
          </p:nvSpPr>
          <p:spPr>
            <a:xfrm>
              <a:off x="22577794" y="41263969"/>
              <a:ext cx="981135" cy="307777"/>
            </a:xfrm>
            <a:prstGeom prst="rect">
              <a:avLst/>
            </a:prstGeom>
            <a:noFill/>
          </p:spPr>
          <p:txBody>
            <a:bodyPr wrap="square">
              <a:spAutoFit/>
            </a:bodyPr>
            <a:lstStyle/>
            <a:p>
              <a:pPr algn="ctr">
                <a:lnSpc>
                  <a:spcPct val="103000"/>
                </a:lnSpc>
                <a:spcBef>
                  <a:spcPts val="0"/>
                </a:spcBef>
              </a:pPr>
              <a:r>
                <a:rPr lang="it-IT" sz="1400" dirty="0"/>
                <a:t>p</a:t>
              </a:r>
              <a:r>
                <a:rPr lang="it-IT" sz="1400" u="none" strike="noStrike" dirty="0">
                  <a:effectLst/>
                  <a:latin typeface="+mn-lt"/>
                </a:rPr>
                <a:t>=0.538</a:t>
              </a:r>
              <a:endParaRPr lang="it-IT" sz="1400" dirty="0"/>
            </a:p>
          </p:txBody>
        </p:sp>
        <p:sp>
          <p:nvSpPr>
            <p:cNvPr id="32" name="CasellaDiTesto 31">
              <a:extLst>
                <a:ext uri="{FF2B5EF4-FFF2-40B4-BE49-F238E27FC236}">
                  <a16:creationId xmlns:a16="http://schemas.microsoft.com/office/drawing/2014/main" id="{9DB7012F-0687-427A-7469-B465DC5618AB}"/>
                </a:ext>
              </a:extLst>
            </p:cNvPr>
            <p:cNvSpPr txBox="1"/>
            <p:nvPr/>
          </p:nvSpPr>
          <p:spPr>
            <a:xfrm>
              <a:off x="20793167" y="40959091"/>
              <a:ext cx="981135" cy="307777"/>
            </a:xfrm>
            <a:prstGeom prst="rect">
              <a:avLst/>
            </a:prstGeom>
            <a:noFill/>
          </p:spPr>
          <p:txBody>
            <a:bodyPr wrap="square">
              <a:spAutoFit/>
            </a:bodyPr>
            <a:lstStyle/>
            <a:p>
              <a:pPr algn="ctr">
                <a:lnSpc>
                  <a:spcPct val="103000"/>
                </a:lnSpc>
                <a:spcBef>
                  <a:spcPts val="0"/>
                </a:spcBef>
              </a:pPr>
              <a:r>
                <a:rPr lang="it-IT" sz="1400" dirty="0"/>
                <a:t>p</a:t>
              </a:r>
              <a:r>
                <a:rPr lang="it-IT" sz="1400" u="none" strike="noStrike" dirty="0">
                  <a:effectLst/>
                  <a:latin typeface="+mn-lt"/>
                </a:rPr>
                <a:t>=0.613</a:t>
              </a:r>
              <a:endParaRPr lang="it-IT" sz="1400" dirty="0"/>
            </a:p>
          </p:txBody>
        </p:sp>
        <p:sp>
          <p:nvSpPr>
            <p:cNvPr id="41" name="CasellaDiTesto 40">
              <a:extLst>
                <a:ext uri="{FF2B5EF4-FFF2-40B4-BE49-F238E27FC236}">
                  <a16:creationId xmlns:a16="http://schemas.microsoft.com/office/drawing/2014/main" id="{7340C900-FA2F-780F-E23C-D18E64215AF8}"/>
                </a:ext>
              </a:extLst>
            </p:cNvPr>
            <p:cNvSpPr txBox="1"/>
            <p:nvPr/>
          </p:nvSpPr>
          <p:spPr>
            <a:xfrm>
              <a:off x="24391175" y="41162893"/>
              <a:ext cx="981135" cy="307777"/>
            </a:xfrm>
            <a:prstGeom prst="rect">
              <a:avLst/>
            </a:prstGeom>
            <a:noFill/>
          </p:spPr>
          <p:txBody>
            <a:bodyPr wrap="square">
              <a:spAutoFit/>
            </a:bodyPr>
            <a:lstStyle/>
            <a:p>
              <a:pPr algn="ctr">
                <a:lnSpc>
                  <a:spcPct val="103000"/>
                </a:lnSpc>
                <a:spcBef>
                  <a:spcPts val="0"/>
                </a:spcBef>
              </a:pPr>
              <a:r>
                <a:rPr lang="it-IT" sz="1400" dirty="0"/>
                <a:t>p</a:t>
              </a:r>
              <a:r>
                <a:rPr lang="it-IT" sz="1400" u="none" strike="noStrike" dirty="0">
                  <a:effectLst/>
                  <a:latin typeface="+mn-lt"/>
                </a:rPr>
                <a:t>=0.691</a:t>
              </a:r>
              <a:endParaRPr lang="it-IT" sz="1400" dirty="0"/>
            </a:p>
          </p:txBody>
        </p:sp>
        <p:sp>
          <p:nvSpPr>
            <p:cNvPr id="42" name="Parentesi quadra aperta 41">
              <a:extLst>
                <a:ext uri="{FF2B5EF4-FFF2-40B4-BE49-F238E27FC236}">
                  <a16:creationId xmlns:a16="http://schemas.microsoft.com/office/drawing/2014/main" id="{2CE05E4B-E826-10F7-DE4C-42E88700B518}"/>
                </a:ext>
              </a:extLst>
            </p:cNvPr>
            <p:cNvSpPr/>
            <p:nvPr/>
          </p:nvSpPr>
          <p:spPr>
            <a:xfrm rot="5400000">
              <a:off x="22978808" y="41266623"/>
              <a:ext cx="179108" cy="89269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03000"/>
                </a:lnSpc>
                <a:spcBef>
                  <a:spcPts val="0"/>
                </a:spcBef>
              </a:pPr>
              <a:endParaRPr lang="it-IT"/>
            </a:p>
          </p:txBody>
        </p:sp>
        <p:sp>
          <p:nvSpPr>
            <p:cNvPr id="46" name="Parentesi quadra aperta 45">
              <a:extLst>
                <a:ext uri="{FF2B5EF4-FFF2-40B4-BE49-F238E27FC236}">
                  <a16:creationId xmlns:a16="http://schemas.microsoft.com/office/drawing/2014/main" id="{09FB8E51-E11C-37B1-A496-4F96B3E56567}"/>
                </a:ext>
              </a:extLst>
            </p:cNvPr>
            <p:cNvSpPr/>
            <p:nvPr/>
          </p:nvSpPr>
          <p:spPr>
            <a:xfrm rot="5400000">
              <a:off x="26604603" y="38104737"/>
              <a:ext cx="179108" cy="89269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03000"/>
                </a:lnSpc>
                <a:spcBef>
                  <a:spcPts val="0"/>
                </a:spcBef>
              </a:pPr>
              <a:endParaRPr lang="it-IT"/>
            </a:p>
          </p:txBody>
        </p:sp>
        <p:sp>
          <p:nvSpPr>
            <p:cNvPr id="47" name="Parentesi quadra aperta 46">
              <a:extLst>
                <a:ext uri="{FF2B5EF4-FFF2-40B4-BE49-F238E27FC236}">
                  <a16:creationId xmlns:a16="http://schemas.microsoft.com/office/drawing/2014/main" id="{449ED38D-D151-987E-A099-C03A712245F6}"/>
                </a:ext>
              </a:extLst>
            </p:cNvPr>
            <p:cNvSpPr/>
            <p:nvPr/>
          </p:nvSpPr>
          <p:spPr>
            <a:xfrm rot="5400000">
              <a:off x="24799930" y="41239215"/>
              <a:ext cx="179108" cy="89269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03000"/>
                </a:lnSpc>
                <a:spcBef>
                  <a:spcPts val="0"/>
                </a:spcBef>
              </a:pPr>
              <a:endParaRPr lang="it-IT"/>
            </a:p>
          </p:txBody>
        </p:sp>
        <p:sp>
          <p:nvSpPr>
            <p:cNvPr id="48" name="Parentesi quadra aperta 47">
              <a:extLst>
                <a:ext uri="{FF2B5EF4-FFF2-40B4-BE49-F238E27FC236}">
                  <a16:creationId xmlns:a16="http://schemas.microsoft.com/office/drawing/2014/main" id="{1BED1437-F574-2A2E-D874-2C7CC3C052A7}"/>
                </a:ext>
              </a:extLst>
            </p:cNvPr>
            <p:cNvSpPr/>
            <p:nvPr/>
          </p:nvSpPr>
          <p:spPr>
            <a:xfrm rot="5400000">
              <a:off x="21183670" y="40997829"/>
              <a:ext cx="179108" cy="89269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03000"/>
                </a:lnSpc>
                <a:spcBef>
                  <a:spcPts val="0"/>
                </a:spcBef>
              </a:pPr>
              <a:endParaRPr lang="it-IT"/>
            </a:p>
          </p:txBody>
        </p:sp>
        <p:graphicFrame>
          <p:nvGraphicFramePr>
            <p:cNvPr id="49" name="Grafico 48">
              <a:extLst>
                <a:ext uri="{FF2B5EF4-FFF2-40B4-BE49-F238E27FC236}">
                  <a16:creationId xmlns:a16="http://schemas.microsoft.com/office/drawing/2014/main" id="{89E733A0-AE59-62DB-297A-C6281EC935F9}"/>
                </a:ext>
              </a:extLst>
            </p:cNvPr>
            <p:cNvGraphicFramePr/>
            <p:nvPr>
              <p:extLst>
                <p:ext uri="{D42A27DB-BD31-4B8C-83A1-F6EECF244321}">
                  <p14:modId xmlns:p14="http://schemas.microsoft.com/office/powerpoint/2010/main" val="4096022947"/>
                </p:ext>
              </p:extLst>
            </p:nvPr>
          </p:nvGraphicFramePr>
          <p:xfrm>
            <a:off x="15213612" y="37912298"/>
            <a:ext cx="12420000" cy="4831947"/>
          </p:xfrm>
          <a:graphic>
            <a:graphicData uri="http://schemas.openxmlformats.org/drawingml/2006/chart">
              <c:chart xmlns:c="http://schemas.openxmlformats.org/drawingml/2006/chart" xmlns:r="http://schemas.openxmlformats.org/officeDocument/2006/relationships" r:id="rId7"/>
            </a:graphicData>
          </a:graphic>
        </p:graphicFrame>
      </p:grpSp>
      <p:sp>
        <p:nvSpPr>
          <p:cNvPr id="56" name="Text Box 10">
            <a:extLst>
              <a:ext uri="{FF2B5EF4-FFF2-40B4-BE49-F238E27FC236}">
                <a16:creationId xmlns:a16="http://schemas.microsoft.com/office/drawing/2014/main" id="{1456D247-4F52-4DB7-61BA-6ABCC0B356C5}"/>
              </a:ext>
            </a:extLst>
          </p:cNvPr>
          <p:cNvSpPr txBox="1">
            <a:spLocks noChangeArrowheads="1"/>
          </p:cNvSpPr>
          <p:nvPr/>
        </p:nvSpPr>
        <p:spPr bwMode="auto">
          <a:xfrm>
            <a:off x="699280" y="20324561"/>
            <a:ext cx="11561763" cy="1171387"/>
          </a:xfrm>
          <a:prstGeom prst="rect">
            <a:avLst/>
          </a:prstGeom>
          <a:noFill/>
          <a:ln>
            <a:noFill/>
          </a:ln>
          <a:effectLst/>
        </p:spPr>
        <p:txBody>
          <a:bodyPr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7000" b="1" dirty="0">
                <a:cs typeface="+mn-cs"/>
              </a:rPr>
              <a:t>METODI </a:t>
            </a:r>
            <a:endParaRPr lang="en-US" altLang="en-US" sz="5000" b="1" dirty="0">
              <a:cs typeface="+mn-cs"/>
            </a:endParaRPr>
          </a:p>
        </p:txBody>
      </p:sp>
      <p:sp>
        <p:nvSpPr>
          <p:cNvPr id="57" name="Text Box 36">
            <a:extLst>
              <a:ext uri="{FF2B5EF4-FFF2-40B4-BE49-F238E27FC236}">
                <a16:creationId xmlns:a16="http://schemas.microsoft.com/office/drawing/2014/main" id="{327B9BA4-49FE-C8B1-BFA8-329343FA2D70}"/>
              </a:ext>
            </a:extLst>
          </p:cNvPr>
          <p:cNvSpPr txBox="1">
            <a:spLocks noChangeArrowheads="1"/>
          </p:cNvSpPr>
          <p:nvPr/>
        </p:nvSpPr>
        <p:spPr bwMode="auto">
          <a:xfrm>
            <a:off x="699280" y="21446624"/>
            <a:ext cx="13068000" cy="1365339"/>
          </a:xfrm>
          <a:prstGeom prst="rect">
            <a:avLst/>
          </a:prstGeom>
          <a:noFill/>
          <a:ln>
            <a:noFill/>
          </a:ln>
          <a:effectLst/>
        </p:spPr>
        <p:txBody>
          <a:bodyPr lIns="62388" tIns="31193" rIns="62388" bIns="31193">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just">
              <a:lnSpc>
                <a:spcPct val="103000"/>
              </a:lnSpc>
              <a:spcBef>
                <a:spcPts val="0"/>
              </a:spcBef>
              <a:defRPr/>
            </a:pPr>
            <a:r>
              <a:rPr lang="it-IT" altLang="en-US" sz="2800" dirty="0">
                <a:latin typeface="+mj-lt"/>
                <a:cs typeface="+mn-cs"/>
              </a:rPr>
              <a:t>È stata condotta un'analisi retrospettiva basata sull’utilizzo dei database amministrativi di un campione di Enti italiani corrispondenti a circa 5.5 milioni di assistibili (Figura 1). </a:t>
            </a:r>
            <a:endParaRPr lang="sr-Latn-RS" altLang="en-US" sz="2800" dirty="0">
              <a:latin typeface="+mj-lt"/>
              <a:cs typeface="+mn-cs"/>
            </a:endParaRPr>
          </a:p>
        </p:txBody>
      </p:sp>
      <p:pic>
        <p:nvPicPr>
          <p:cNvPr id="58" name="Immagine 57">
            <a:extLst>
              <a:ext uri="{FF2B5EF4-FFF2-40B4-BE49-F238E27FC236}">
                <a16:creationId xmlns:a16="http://schemas.microsoft.com/office/drawing/2014/main" id="{501D3896-36E1-B8FC-A49A-A4C9BC264374}"/>
              </a:ext>
            </a:extLst>
          </p:cNvPr>
          <p:cNvPicPr>
            <a:picLocks noChangeAspect="1"/>
          </p:cNvPicPr>
          <p:nvPr/>
        </p:nvPicPr>
        <p:blipFill>
          <a:blip r:embed="rId8"/>
          <a:stretch>
            <a:fillRect/>
          </a:stretch>
        </p:blipFill>
        <p:spPr>
          <a:xfrm>
            <a:off x="699280" y="23245669"/>
            <a:ext cx="13431360" cy="4239683"/>
          </a:xfrm>
          <a:prstGeom prst="rect">
            <a:avLst/>
          </a:prstGeom>
        </p:spPr>
      </p:pic>
      <p:sp>
        <p:nvSpPr>
          <p:cNvPr id="59" name="Text Box 10">
            <a:extLst>
              <a:ext uri="{FF2B5EF4-FFF2-40B4-BE49-F238E27FC236}">
                <a16:creationId xmlns:a16="http://schemas.microsoft.com/office/drawing/2014/main" id="{3FD2BE19-7DEC-E4E7-D59A-3B98FBFEA449}"/>
              </a:ext>
            </a:extLst>
          </p:cNvPr>
          <p:cNvSpPr txBox="1">
            <a:spLocks noChangeArrowheads="1"/>
          </p:cNvSpPr>
          <p:nvPr/>
        </p:nvSpPr>
        <p:spPr bwMode="auto">
          <a:xfrm>
            <a:off x="699280" y="27169071"/>
            <a:ext cx="6035761" cy="316281"/>
          </a:xfrm>
          <a:prstGeom prst="rect">
            <a:avLst/>
          </a:prstGeom>
          <a:noFill/>
          <a:ln>
            <a:noFill/>
          </a:ln>
          <a:effectLst/>
        </p:spPr>
        <p:txBody>
          <a:bodyPr wrap="square" lIns="93259" tIns="46629" rIns="93259" bIns="46629">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lnSpc>
                <a:spcPct val="103000"/>
              </a:lnSpc>
              <a:spcBef>
                <a:spcPts val="0"/>
              </a:spcBef>
              <a:defRPr/>
            </a:pPr>
            <a:r>
              <a:rPr lang="en-US" altLang="en-US" sz="1500" b="1" dirty="0" err="1">
                <a:cs typeface="+mn-cs"/>
              </a:rPr>
              <a:t>Figura</a:t>
            </a:r>
            <a:r>
              <a:rPr lang="en-US" altLang="en-US" sz="1500" b="1" dirty="0">
                <a:cs typeface="+mn-cs"/>
              </a:rPr>
              <a:t> 1. </a:t>
            </a:r>
            <a:r>
              <a:rPr lang="en-US" altLang="en-US" sz="1500" dirty="0">
                <a:cs typeface="+mn-cs"/>
              </a:rPr>
              <a:t>Fonte </a:t>
            </a:r>
            <a:r>
              <a:rPr lang="en-US" altLang="en-US" sz="1500" dirty="0" err="1">
                <a:cs typeface="+mn-cs"/>
              </a:rPr>
              <a:t>dei</a:t>
            </a:r>
            <a:r>
              <a:rPr lang="en-US" altLang="en-US" sz="1500" dirty="0">
                <a:cs typeface="+mn-cs"/>
              </a:rPr>
              <a:t> </a:t>
            </a:r>
            <a:r>
              <a:rPr lang="en-US" altLang="en-US" sz="1500" dirty="0" err="1">
                <a:cs typeface="+mn-cs"/>
              </a:rPr>
              <a:t>dati</a:t>
            </a:r>
            <a:endParaRPr lang="en-US" altLang="en-US" sz="1500" dirty="0">
              <a:cs typeface="+mn-cs"/>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1570</Words>
  <Application>Microsoft Office PowerPoint</Application>
  <PresentationFormat>Personalizzato</PresentationFormat>
  <Paragraphs>130</Paragraphs>
  <Slides>1</Slides>
  <Notes>1</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vt:i4>
      </vt:variant>
    </vt:vector>
  </HeadingPairs>
  <TitlesOfParts>
    <vt:vector size="4" baseType="lpstr">
      <vt:lpstr>Arial</vt:lpstr>
      <vt:lpstr>Times New Roman</vt:lpstr>
      <vt:lpstr>Default Design</vt:lpstr>
      <vt:lpstr>Presentazione standard di PowerPoint</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Shulda;www.postersession.com</dc:creator>
  <cp:keywords>www.postersession.com</cp:keywords>
  <dc:description>©MegaPrint Inc. 2009-2015</dc:description>
  <cp:lastModifiedBy>CliCon</cp:lastModifiedBy>
  <cp:revision>110</cp:revision>
  <dcterms:created xsi:type="dcterms:W3CDTF">2008-12-04T00:20:37Z</dcterms:created>
  <dcterms:modified xsi:type="dcterms:W3CDTF">2022-11-04T10:58:35Z</dcterms:modified>
</cp:coreProperties>
</file>